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3" r:id="rId3"/>
    <p:sldId id="274" r:id="rId4"/>
    <p:sldId id="264" r:id="rId5"/>
    <p:sldId id="258" r:id="rId6"/>
    <p:sldId id="259" r:id="rId7"/>
    <p:sldId id="260" r:id="rId8"/>
    <p:sldId id="261" r:id="rId9"/>
    <p:sldId id="275" r:id="rId10"/>
    <p:sldId id="281" r:id="rId11"/>
    <p:sldId id="282" r:id="rId12"/>
    <p:sldId id="262" r:id="rId13"/>
    <p:sldId id="263" r:id="rId14"/>
    <p:sldId id="265" r:id="rId15"/>
    <p:sldId id="266" r:id="rId16"/>
    <p:sldId id="277" r:id="rId17"/>
    <p:sldId id="267" r:id="rId18"/>
    <p:sldId id="278" r:id="rId19"/>
    <p:sldId id="279" r:id="rId20"/>
    <p:sldId id="268" r:id="rId21"/>
    <p:sldId id="280" r:id="rId22"/>
    <p:sldId id="285" r:id="rId23"/>
    <p:sldId id="284" r:id="rId24"/>
    <p:sldId id="269" r:id="rId25"/>
    <p:sldId id="283" r:id="rId26"/>
    <p:sldId id="270" r:id="rId27"/>
    <p:sldId id="276" r:id="rId28"/>
    <p:sldId id="271" r:id="rId29"/>
    <p:sldId id="272" r:id="rId30"/>
    <p:sldId id="286" r:id="rId31"/>
    <p:sldId id="287" r:id="rId32"/>
    <p:sldId id="288" r:id="rId33"/>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728"/>
    <p:restoredTop sz="94698"/>
  </p:normalViewPr>
  <p:slideViewPr>
    <p:cSldViewPr snapToGrid="0">
      <p:cViewPr>
        <p:scale>
          <a:sx n="97" d="100"/>
          <a:sy n="97" d="100"/>
        </p:scale>
        <p:origin x="600" y="2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17B207-9AA4-A582-CA10-0692159C8317}"/>
              </a:ext>
            </a:extLst>
          </p:cNvPr>
          <p:cNvSpPr>
            <a:spLocks noGrp="1"/>
          </p:cNvSpPr>
          <p:nvPr>
            <p:ph type="ctrTitle"/>
          </p:nvPr>
        </p:nvSpPr>
        <p:spPr>
          <a:xfrm>
            <a:off x="1524000" y="1122363"/>
            <a:ext cx="9144000" cy="2387600"/>
          </a:xfrm>
        </p:spPr>
        <p:txBody>
          <a:bodyPr anchor="b"/>
          <a:lstStyle>
            <a:lvl1pPr algn="ctr">
              <a:defRPr sz="6000"/>
            </a:lvl1pPr>
          </a:lstStyle>
          <a:p>
            <a:r>
              <a:rPr lang="es-MX"/>
              <a:t>Haz clic para modificar el estilo de título del patrón</a:t>
            </a:r>
            <a:endParaRPr lang="es-CL"/>
          </a:p>
        </p:txBody>
      </p:sp>
      <p:sp>
        <p:nvSpPr>
          <p:cNvPr id="3" name="Subtítulo 2">
            <a:extLst>
              <a:ext uri="{FF2B5EF4-FFF2-40B4-BE49-F238E27FC236}">
                <a16:creationId xmlns:a16="http://schemas.microsoft.com/office/drawing/2014/main" id="{9B18E660-25B1-6854-F9B2-57254F25A8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s-CL"/>
          </a:p>
        </p:txBody>
      </p:sp>
      <p:sp>
        <p:nvSpPr>
          <p:cNvPr id="4" name="Marcador de fecha 3">
            <a:extLst>
              <a:ext uri="{FF2B5EF4-FFF2-40B4-BE49-F238E27FC236}">
                <a16:creationId xmlns:a16="http://schemas.microsoft.com/office/drawing/2014/main" id="{363E702B-2FD4-986F-BF14-490D381CF2A2}"/>
              </a:ext>
            </a:extLst>
          </p:cNvPr>
          <p:cNvSpPr>
            <a:spLocks noGrp="1"/>
          </p:cNvSpPr>
          <p:nvPr>
            <p:ph type="dt" sz="half" idx="10"/>
          </p:nvPr>
        </p:nvSpPr>
        <p:spPr/>
        <p:txBody>
          <a:bodyPr/>
          <a:lstStyle/>
          <a:p>
            <a:fld id="{314ACBFD-0837-A544-9D15-AC4A19DCB9C8}" type="datetimeFigureOut">
              <a:rPr lang="es-CL" smtClean="0"/>
              <a:t>04-04-26</a:t>
            </a:fld>
            <a:endParaRPr lang="es-CL"/>
          </a:p>
        </p:txBody>
      </p:sp>
      <p:sp>
        <p:nvSpPr>
          <p:cNvPr id="5" name="Marcador de pie de página 4">
            <a:extLst>
              <a:ext uri="{FF2B5EF4-FFF2-40B4-BE49-F238E27FC236}">
                <a16:creationId xmlns:a16="http://schemas.microsoft.com/office/drawing/2014/main" id="{BCC8E78B-C148-FEEB-6969-1E3FB6186FD6}"/>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A9B0C973-6DAA-DABD-6CE7-4AA80A57EA24}"/>
              </a:ext>
            </a:extLst>
          </p:cNvPr>
          <p:cNvSpPr>
            <a:spLocks noGrp="1"/>
          </p:cNvSpPr>
          <p:nvPr>
            <p:ph type="sldNum" sz="quarter" idx="12"/>
          </p:nvPr>
        </p:nvSpPr>
        <p:spPr/>
        <p:txBody>
          <a:bodyPr/>
          <a:lstStyle/>
          <a:p>
            <a:fld id="{E5984C1D-61CC-5744-A5CE-69BF363E506E}" type="slidenum">
              <a:rPr lang="es-CL" smtClean="0"/>
              <a:t>‹Nº›</a:t>
            </a:fld>
            <a:endParaRPr lang="es-CL"/>
          </a:p>
        </p:txBody>
      </p:sp>
    </p:spTree>
    <p:extLst>
      <p:ext uri="{BB962C8B-B14F-4D97-AF65-F5344CB8AC3E}">
        <p14:creationId xmlns:p14="http://schemas.microsoft.com/office/powerpoint/2010/main" val="1956477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B41BF6-AC9A-D01E-E9FB-46BB4BFD59A2}"/>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F7FD9CC5-6AF0-53C4-FEBD-125F797B91B9}"/>
              </a:ext>
            </a:extLst>
          </p:cNvPr>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B898502C-6E6B-7670-82FE-19B33EA55F1F}"/>
              </a:ext>
            </a:extLst>
          </p:cNvPr>
          <p:cNvSpPr>
            <a:spLocks noGrp="1"/>
          </p:cNvSpPr>
          <p:nvPr>
            <p:ph type="dt" sz="half" idx="10"/>
          </p:nvPr>
        </p:nvSpPr>
        <p:spPr/>
        <p:txBody>
          <a:bodyPr/>
          <a:lstStyle/>
          <a:p>
            <a:fld id="{314ACBFD-0837-A544-9D15-AC4A19DCB9C8}" type="datetimeFigureOut">
              <a:rPr lang="es-CL" smtClean="0"/>
              <a:t>04-04-26</a:t>
            </a:fld>
            <a:endParaRPr lang="es-CL"/>
          </a:p>
        </p:txBody>
      </p:sp>
      <p:sp>
        <p:nvSpPr>
          <p:cNvPr id="5" name="Marcador de pie de página 4">
            <a:extLst>
              <a:ext uri="{FF2B5EF4-FFF2-40B4-BE49-F238E27FC236}">
                <a16:creationId xmlns:a16="http://schemas.microsoft.com/office/drawing/2014/main" id="{8266D431-6CA7-9DF0-1AA9-E883886E1901}"/>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9DC48BA0-CCBA-DD75-0977-ACD466EC94CA}"/>
              </a:ext>
            </a:extLst>
          </p:cNvPr>
          <p:cNvSpPr>
            <a:spLocks noGrp="1"/>
          </p:cNvSpPr>
          <p:nvPr>
            <p:ph type="sldNum" sz="quarter" idx="12"/>
          </p:nvPr>
        </p:nvSpPr>
        <p:spPr/>
        <p:txBody>
          <a:bodyPr/>
          <a:lstStyle/>
          <a:p>
            <a:fld id="{E5984C1D-61CC-5744-A5CE-69BF363E506E}" type="slidenum">
              <a:rPr lang="es-CL" smtClean="0"/>
              <a:t>‹Nº›</a:t>
            </a:fld>
            <a:endParaRPr lang="es-CL"/>
          </a:p>
        </p:txBody>
      </p:sp>
    </p:spTree>
    <p:extLst>
      <p:ext uri="{BB962C8B-B14F-4D97-AF65-F5344CB8AC3E}">
        <p14:creationId xmlns:p14="http://schemas.microsoft.com/office/powerpoint/2010/main" val="2544705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5A0560-0644-7FE9-C9C3-A1A5F0DA2437}"/>
              </a:ext>
            </a:extLst>
          </p:cNvPr>
          <p:cNvSpPr>
            <a:spLocks noGrp="1"/>
          </p:cNvSpPr>
          <p:nvPr>
            <p:ph type="title"/>
          </p:nvPr>
        </p:nvSpPr>
        <p:spPr>
          <a:xfrm>
            <a:off x="831850" y="1709738"/>
            <a:ext cx="10515600" cy="2852737"/>
          </a:xfrm>
        </p:spPr>
        <p:txBody>
          <a:bodyPr anchor="b"/>
          <a:lstStyle>
            <a:lvl1pPr>
              <a:defRPr sz="6000"/>
            </a:lvl1p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45D26922-DBEB-8C88-14BC-6366E2AD4D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MX"/>
              <a:t>Haga clic para modificar los estilos de texto del patrón</a:t>
            </a:r>
          </a:p>
        </p:txBody>
      </p:sp>
      <p:sp>
        <p:nvSpPr>
          <p:cNvPr id="4" name="Marcador de fecha 3">
            <a:extLst>
              <a:ext uri="{FF2B5EF4-FFF2-40B4-BE49-F238E27FC236}">
                <a16:creationId xmlns:a16="http://schemas.microsoft.com/office/drawing/2014/main" id="{5CFC374F-CBAF-21F8-5B5E-4B983B29954E}"/>
              </a:ext>
            </a:extLst>
          </p:cNvPr>
          <p:cNvSpPr>
            <a:spLocks noGrp="1"/>
          </p:cNvSpPr>
          <p:nvPr>
            <p:ph type="dt" sz="half" idx="10"/>
          </p:nvPr>
        </p:nvSpPr>
        <p:spPr/>
        <p:txBody>
          <a:bodyPr/>
          <a:lstStyle/>
          <a:p>
            <a:fld id="{314ACBFD-0837-A544-9D15-AC4A19DCB9C8}" type="datetimeFigureOut">
              <a:rPr lang="es-CL" smtClean="0"/>
              <a:t>04-04-26</a:t>
            </a:fld>
            <a:endParaRPr lang="es-CL"/>
          </a:p>
        </p:txBody>
      </p:sp>
      <p:sp>
        <p:nvSpPr>
          <p:cNvPr id="5" name="Marcador de pie de página 4">
            <a:extLst>
              <a:ext uri="{FF2B5EF4-FFF2-40B4-BE49-F238E27FC236}">
                <a16:creationId xmlns:a16="http://schemas.microsoft.com/office/drawing/2014/main" id="{33E911ED-54D1-3215-DD52-06CFDCDC646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7BFBC140-D596-7129-2A25-5D72F831E9A5}"/>
              </a:ext>
            </a:extLst>
          </p:cNvPr>
          <p:cNvSpPr>
            <a:spLocks noGrp="1"/>
          </p:cNvSpPr>
          <p:nvPr>
            <p:ph type="sldNum" sz="quarter" idx="12"/>
          </p:nvPr>
        </p:nvSpPr>
        <p:spPr/>
        <p:txBody>
          <a:bodyPr/>
          <a:lstStyle/>
          <a:p>
            <a:fld id="{E5984C1D-61CC-5744-A5CE-69BF363E506E}" type="slidenum">
              <a:rPr lang="es-CL" smtClean="0"/>
              <a:t>‹Nº›</a:t>
            </a:fld>
            <a:endParaRPr lang="es-CL"/>
          </a:p>
        </p:txBody>
      </p:sp>
    </p:spTree>
    <p:extLst>
      <p:ext uri="{BB962C8B-B14F-4D97-AF65-F5344CB8AC3E}">
        <p14:creationId xmlns:p14="http://schemas.microsoft.com/office/powerpoint/2010/main" val="4204572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08829E-028C-CD0D-6D02-A0714FEE18A1}"/>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893EAABB-CAE7-49E0-ADAA-26702478FF8A}"/>
              </a:ext>
            </a:extLst>
          </p:cNvPr>
          <p:cNvSpPr>
            <a:spLocks noGrp="1"/>
          </p:cNvSpPr>
          <p:nvPr>
            <p:ph sz="half" idx="1"/>
          </p:nvPr>
        </p:nvSpPr>
        <p:spPr>
          <a:xfrm>
            <a:off x="838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contenido 3">
            <a:extLst>
              <a:ext uri="{FF2B5EF4-FFF2-40B4-BE49-F238E27FC236}">
                <a16:creationId xmlns:a16="http://schemas.microsoft.com/office/drawing/2014/main" id="{90D343A6-E90C-8E9F-5C17-C58C6126B255}"/>
              </a:ext>
            </a:extLst>
          </p:cNvPr>
          <p:cNvSpPr>
            <a:spLocks noGrp="1"/>
          </p:cNvSpPr>
          <p:nvPr>
            <p:ph sz="half" idx="2"/>
          </p:nvPr>
        </p:nvSpPr>
        <p:spPr>
          <a:xfrm>
            <a:off x="6172200" y="1825625"/>
            <a:ext cx="5181600" cy="435133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fecha 4">
            <a:extLst>
              <a:ext uri="{FF2B5EF4-FFF2-40B4-BE49-F238E27FC236}">
                <a16:creationId xmlns:a16="http://schemas.microsoft.com/office/drawing/2014/main" id="{F5D4D126-2073-FFE7-C16E-C05842DB8ADA}"/>
              </a:ext>
            </a:extLst>
          </p:cNvPr>
          <p:cNvSpPr>
            <a:spLocks noGrp="1"/>
          </p:cNvSpPr>
          <p:nvPr>
            <p:ph type="dt" sz="half" idx="10"/>
          </p:nvPr>
        </p:nvSpPr>
        <p:spPr/>
        <p:txBody>
          <a:bodyPr/>
          <a:lstStyle/>
          <a:p>
            <a:fld id="{314ACBFD-0837-A544-9D15-AC4A19DCB9C8}" type="datetimeFigureOut">
              <a:rPr lang="es-CL" smtClean="0"/>
              <a:t>04-04-26</a:t>
            </a:fld>
            <a:endParaRPr lang="es-CL"/>
          </a:p>
        </p:txBody>
      </p:sp>
      <p:sp>
        <p:nvSpPr>
          <p:cNvPr id="6" name="Marcador de pie de página 5">
            <a:extLst>
              <a:ext uri="{FF2B5EF4-FFF2-40B4-BE49-F238E27FC236}">
                <a16:creationId xmlns:a16="http://schemas.microsoft.com/office/drawing/2014/main" id="{F81E6A6A-503F-BE54-A94D-03A8BB5127CE}"/>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4B6E86BB-0F5A-8FA5-74FF-D17D0ACF6E57}"/>
              </a:ext>
            </a:extLst>
          </p:cNvPr>
          <p:cNvSpPr>
            <a:spLocks noGrp="1"/>
          </p:cNvSpPr>
          <p:nvPr>
            <p:ph type="sldNum" sz="quarter" idx="12"/>
          </p:nvPr>
        </p:nvSpPr>
        <p:spPr/>
        <p:txBody>
          <a:bodyPr/>
          <a:lstStyle/>
          <a:p>
            <a:fld id="{E5984C1D-61CC-5744-A5CE-69BF363E506E}" type="slidenum">
              <a:rPr lang="es-CL" smtClean="0"/>
              <a:t>‹Nº›</a:t>
            </a:fld>
            <a:endParaRPr lang="es-CL"/>
          </a:p>
        </p:txBody>
      </p:sp>
    </p:spTree>
    <p:extLst>
      <p:ext uri="{BB962C8B-B14F-4D97-AF65-F5344CB8AC3E}">
        <p14:creationId xmlns:p14="http://schemas.microsoft.com/office/powerpoint/2010/main" val="3993667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C85181-2B6F-7BF3-1342-52A51D6C2B95}"/>
              </a:ext>
            </a:extLst>
          </p:cNvPr>
          <p:cNvSpPr>
            <a:spLocks noGrp="1"/>
          </p:cNvSpPr>
          <p:nvPr>
            <p:ph type="title"/>
          </p:nvPr>
        </p:nvSpPr>
        <p:spPr>
          <a:xfrm>
            <a:off x="839788" y="365125"/>
            <a:ext cx="10515600" cy="1325563"/>
          </a:xfrm>
        </p:spPr>
        <p:txBody>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3B57FFE6-AE43-094B-1847-AF4B52D511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B6B1E3B7-95CD-46D5-4DC2-D8B562E991A1}"/>
              </a:ext>
            </a:extLst>
          </p:cNvPr>
          <p:cNvSpPr>
            <a:spLocks noGrp="1"/>
          </p:cNvSpPr>
          <p:nvPr>
            <p:ph sz="half" idx="2"/>
          </p:nvPr>
        </p:nvSpPr>
        <p:spPr>
          <a:xfrm>
            <a:off x="839788" y="2505075"/>
            <a:ext cx="5157787"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5" name="Marcador de texto 4">
            <a:extLst>
              <a:ext uri="{FF2B5EF4-FFF2-40B4-BE49-F238E27FC236}">
                <a16:creationId xmlns:a16="http://schemas.microsoft.com/office/drawing/2014/main" id="{932B193B-B607-8CB5-062C-C6F2294308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Marcador de contenido 5">
            <a:extLst>
              <a:ext uri="{FF2B5EF4-FFF2-40B4-BE49-F238E27FC236}">
                <a16:creationId xmlns:a16="http://schemas.microsoft.com/office/drawing/2014/main" id="{80B1F7C9-4FAD-312F-438D-99300DBC107E}"/>
              </a:ext>
            </a:extLst>
          </p:cNvPr>
          <p:cNvSpPr>
            <a:spLocks noGrp="1"/>
          </p:cNvSpPr>
          <p:nvPr>
            <p:ph sz="quarter" idx="4"/>
          </p:nvPr>
        </p:nvSpPr>
        <p:spPr>
          <a:xfrm>
            <a:off x="6172200" y="2505075"/>
            <a:ext cx="5183188" cy="368458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7" name="Marcador de fecha 6">
            <a:extLst>
              <a:ext uri="{FF2B5EF4-FFF2-40B4-BE49-F238E27FC236}">
                <a16:creationId xmlns:a16="http://schemas.microsoft.com/office/drawing/2014/main" id="{08A65089-9F8B-DA4C-F524-898C24727F5B}"/>
              </a:ext>
            </a:extLst>
          </p:cNvPr>
          <p:cNvSpPr>
            <a:spLocks noGrp="1"/>
          </p:cNvSpPr>
          <p:nvPr>
            <p:ph type="dt" sz="half" idx="10"/>
          </p:nvPr>
        </p:nvSpPr>
        <p:spPr/>
        <p:txBody>
          <a:bodyPr/>
          <a:lstStyle/>
          <a:p>
            <a:fld id="{314ACBFD-0837-A544-9D15-AC4A19DCB9C8}" type="datetimeFigureOut">
              <a:rPr lang="es-CL" smtClean="0"/>
              <a:t>04-04-26</a:t>
            </a:fld>
            <a:endParaRPr lang="es-CL"/>
          </a:p>
        </p:txBody>
      </p:sp>
      <p:sp>
        <p:nvSpPr>
          <p:cNvPr id="8" name="Marcador de pie de página 7">
            <a:extLst>
              <a:ext uri="{FF2B5EF4-FFF2-40B4-BE49-F238E27FC236}">
                <a16:creationId xmlns:a16="http://schemas.microsoft.com/office/drawing/2014/main" id="{9638D430-6806-EAEB-7867-C35E52B25370}"/>
              </a:ext>
            </a:extLst>
          </p:cNvPr>
          <p:cNvSpPr>
            <a:spLocks noGrp="1"/>
          </p:cNvSpPr>
          <p:nvPr>
            <p:ph type="ftr" sz="quarter" idx="11"/>
          </p:nvPr>
        </p:nvSpPr>
        <p:spPr/>
        <p:txBody>
          <a:bodyPr/>
          <a:lstStyle/>
          <a:p>
            <a:endParaRPr lang="es-CL"/>
          </a:p>
        </p:txBody>
      </p:sp>
      <p:sp>
        <p:nvSpPr>
          <p:cNvPr id="9" name="Marcador de número de diapositiva 8">
            <a:extLst>
              <a:ext uri="{FF2B5EF4-FFF2-40B4-BE49-F238E27FC236}">
                <a16:creationId xmlns:a16="http://schemas.microsoft.com/office/drawing/2014/main" id="{51CCA086-A313-672D-D209-0D7FA0513925}"/>
              </a:ext>
            </a:extLst>
          </p:cNvPr>
          <p:cNvSpPr>
            <a:spLocks noGrp="1"/>
          </p:cNvSpPr>
          <p:nvPr>
            <p:ph type="sldNum" sz="quarter" idx="12"/>
          </p:nvPr>
        </p:nvSpPr>
        <p:spPr/>
        <p:txBody>
          <a:bodyPr/>
          <a:lstStyle/>
          <a:p>
            <a:fld id="{E5984C1D-61CC-5744-A5CE-69BF363E506E}" type="slidenum">
              <a:rPr lang="es-CL" smtClean="0"/>
              <a:t>‹Nº›</a:t>
            </a:fld>
            <a:endParaRPr lang="es-CL"/>
          </a:p>
        </p:txBody>
      </p:sp>
    </p:spTree>
    <p:extLst>
      <p:ext uri="{BB962C8B-B14F-4D97-AF65-F5344CB8AC3E}">
        <p14:creationId xmlns:p14="http://schemas.microsoft.com/office/powerpoint/2010/main" val="2280197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64F59-63D5-79BC-5018-82B736BB0634}"/>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fecha 2">
            <a:extLst>
              <a:ext uri="{FF2B5EF4-FFF2-40B4-BE49-F238E27FC236}">
                <a16:creationId xmlns:a16="http://schemas.microsoft.com/office/drawing/2014/main" id="{AE310CA3-88CF-C58E-5327-3D7B66A61350}"/>
              </a:ext>
            </a:extLst>
          </p:cNvPr>
          <p:cNvSpPr>
            <a:spLocks noGrp="1"/>
          </p:cNvSpPr>
          <p:nvPr>
            <p:ph type="dt" sz="half" idx="10"/>
          </p:nvPr>
        </p:nvSpPr>
        <p:spPr/>
        <p:txBody>
          <a:bodyPr/>
          <a:lstStyle/>
          <a:p>
            <a:fld id="{314ACBFD-0837-A544-9D15-AC4A19DCB9C8}" type="datetimeFigureOut">
              <a:rPr lang="es-CL" smtClean="0"/>
              <a:t>04-04-26</a:t>
            </a:fld>
            <a:endParaRPr lang="es-CL"/>
          </a:p>
        </p:txBody>
      </p:sp>
      <p:sp>
        <p:nvSpPr>
          <p:cNvPr id="4" name="Marcador de pie de página 3">
            <a:extLst>
              <a:ext uri="{FF2B5EF4-FFF2-40B4-BE49-F238E27FC236}">
                <a16:creationId xmlns:a16="http://schemas.microsoft.com/office/drawing/2014/main" id="{93A2F01F-E2E9-818E-F9E6-A6F150663111}"/>
              </a:ext>
            </a:extLst>
          </p:cNvPr>
          <p:cNvSpPr>
            <a:spLocks noGrp="1"/>
          </p:cNvSpPr>
          <p:nvPr>
            <p:ph type="ftr" sz="quarter" idx="11"/>
          </p:nvPr>
        </p:nvSpPr>
        <p:spPr/>
        <p:txBody>
          <a:bodyPr/>
          <a:lstStyle/>
          <a:p>
            <a:endParaRPr lang="es-CL"/>
          </a:p>
        </p:txBody>
      </p:sp>
      <p:sp>
        <p:nvSpPr>
          <p:cNvPr id="5" name="Marcador de número de diapositiva 4">
            <a:extLst>
              <a:ext uri="{FF2B5EF4-FFF2-40B4-BE49-F238E27FC236}">
                <a16:creationId xmlns:a16="http://schemas.microsoft.com/office/drawing/2014/main" id="{95292CEB-F143-432C-3FFE-EE2078310A99}"/>
              </a:ext>
            </a:extLst>
          </p:cNvPr>
          <p:cNvSpPr>
            <a:spLocks noGrp="1"/>
          </p:cNvSpPr>
          <p:nvPr>
            <p:ph type="sldNum" sz="quarter" idx="12"/>
          </p:nvPr>
        </p:nvSpPr>
        <p:spPr/>
        <p:txBody>
          <a:bodyPr/>
          <a:lstStyle/>
          <a:p>
            <a:fld id="{E5984C1D-61CC-5744-A5CE-69BF363E506E}" type="slidenum">
              <a:rPr lang="es-CL" smtClean="0"/>
              <a:t>‹Nº›</a:t>
            </a:fld>
            <a:endParaRPr lang="es-CL"/>
          </a:p>
        </p:txBody>
      </p:sp>
    </p:spTree>
    <p:extLst>
      <p:ext uri="{BB962C8B-B14F-4D97-AF65-F5344CB8AC3E}">
        <p14:creationId xmlns:p14="http://schemas.microsoft.com/office/powerpoint/2010/main" val="1061580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A3ED645-FF18-1A5A-A47B-DF2B4DFB0DBC}"/>
              </a:ext>
            </a:extLst>
          </p:cNvPr>
          <p:cNvSpPr>
            <a:spLocks noGrp="1"/>
          </p:cNvSpPr>
          <p:nvPr>
            <p:ph type="dt" sz="half" idx="10"/>
          </p:nvPr>
        </p:nvSpPr>
        <p:spPr/>
        <p:txBody>
          <a:bodyPr/>
          <a:lstStyle/>
          <a:p>
            <a:fld id="{314ACBFD-0837-A544-9D15-AC4A19DCB9C8}" type="datetimeFigureOut">
              <a:rPr lang="es-CL" smtClean="0"/>
              <a:t>04-04-26</a:t>
            </a:fld>
            <a:endParaRPr lang="es-CL"/>
          </a:p>
        </p:txBody>
      </p:sp>
      <p:sp>
        <p:nvSpPr>
          <p:cNvPr id="3" name="Marcador de pie de página 2">
            <a:extLst>
              <a:ext uri="{FF2B5EF4-FFF2-40B4-BE49-F238E27FC236}">
                <a16:creationId xmlns:a16="http://schemas.microsoft.com/office/drawing/2014/main" id="{AF72E5B4-B237-4F66-EE40-0AFB1B2A39B4}"/>
              </a:ext>
            </a:extLst>
          </p:cNvPr>
          <p:cNvSpPr>
            <a:spLocks noGrp="1"/>
          </p:cNvSpPr>
          <p:nvPr>
            <p:ph type="ftr" sz="quarter" idx="11"/>
          </p:nvPr>
        </p:nvSpPr>
        <p:spPr/>
        <p:txBody>
          <a:bodyPr/>
          <a:lstStyle/>
          <a:p>
            <a:endParaRPr lang="es-CL"/>
          </a:p>
        </p:txBody>
      </p:sp>
      <p:sp>
        <p:nvSpPr>
          <p:cNvPr id="4" name="Marcador de número de diapositiva 3">
            <a:extLst>
              <a:ext uri="{FF2B5EF4-FFF2-40B4-BE49-F238E27FC236}">
                <a16:creationId xmlns:a16="http://schemas.microsoft.com/office/drawing/2014/main" id="{07F11A2A-29AC-A889-62E3-4482511A9522}"/>
              </a:ext>
            </a:extLst>
          </p:cNvPr>
          <p:cNvSpPr>
            <a:spLocks noGrp="1"/>
          </p:cNvSpPr>
          <p:nvPr>
            <p:ph type="sldNum" sz="quarter" idx="12"/>
          </p:nvPr>
        </p:nvSpPr>
        <p:spPr/>
        <p:txBody>
          <a:bodyPr/>
          <a:lstStyle/>
          <a:p>
            <a:fld id="{E5984C1D-61CC-5744-A5CE-69BF363E506E}" type="slidenum">
              <a:rPr lang="es-CL" smtClean="0"/>
              <a:t>‹Nº›</a:t>
            </a:fld>
            <a:endParaRPr lang="es-CL"/>
          </a:p>
        </p:txBody>
      </p:sp>
    </p:spTree>
    <p:extLst>
      <p:ext uri="{BB962C8B-B14F-4D97-AF65-F5344CB8AC3E}">
        <p14:creationId xmlns:p14="http://schemas.microsoft.com/office/powerpoint/2010/main" val="3164656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E7D456-78FD-7FED-DCF7-7CCF301C718A}"/>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contenido 2">
            <a:extLst>
              <a:ext uri="{FF2B5EF4-FFF2-40B4-BE49-F238E27FC236}">
                <a16:creationId xmlns:a16="http://schemas.microsoft.com/office/drawing/2014/main" id="{8075DCC8-1B32-DE88-8387-C3FC387123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texto 3">
            <a:extLst>
              <a:ext uri="{FF2B5EF4-FFF2-40B4-BE49-F238E27FC236}">
                <a16:creationId xmlns:a16="http://schemas.microsoft.com/office/drawing/2014/main" id="{4B400113-4327-9AFC-1518-8F5D8CB434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2741E2B4-6B73-96FA-4800-3AD70670E0DD}"/>
              </a:ext>
            </a:extLst>
          </p:cNvPr>
          <p:cNvSpPr>
            <a:spLocks noGrp="1"/>
          </p:cNvSpPr>
          <p:nvPr>
            <p:ph type="dt" sz="half" idx="10"/>
          </p:nvPr>
        </p:nvSpPr>
        <p:spPr/>
        <p:txBody>
          <a:bodyPr/>
          <a:lstStyle/>
          <a:p>
            <a:fld id="{314ACBFD-0837-A544-9D15-AC4A19DCB9C8}" type="datetimeFigureOut">
              <a:rPr lang="es-CL" smtClean="0"/>
              <a:t>04-04-26</a:t>
            </a:fld>
            <a:endParaRPr lang="es-CL"/>
          </a:p>
        </p:txBody>
      </p:sp>
      <p:sp>
        <p:nvSpPr>
          <p:cNvPr id="6" name="Marcador de pie de página 5">
            <a:extLst>
              <a:ext uri="{FF2B5EF4-FFF2-40B4-BE49-F238E27FC236}">
                <a16:creationId xmlns:a16="http://schemas.microsoft.com/office/drawing/2014/main" id="{59B28DBA-B6D8-5402-DE9B-36507715C154}"/>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F10C7CE2-AD46-FDDA-A8F7-A240C598748A}"/>
              </a:ext>
            </a:extLst>
          </p:cNvPr>
          <p:cNvSpPr>
            <a:spLocks noGrp="1"/>
          </p:cNvSpPr>
          <p:nvPr>
            <p:ph type="sldNum" sz="quarter" idx="12"/>
          </p:nvPr>
        </p:nvSpPr>
        <p:spPr/>
        <p:txBody>
          <a:bodyPr/>
          <a:lstStyle/>
          <a:p>
            <a:fld id="{E5984C1D-61CC-5744-A5CE-69BF363E506E}" type="slidenum">
              <a:rPr lang="es-CL" smtClean="0"/>
              <a:t>‹Nº›</a:t>
            </a:fld>
            <a:endParaRPr lang="es-CL"/>
          </a:p>
        </p:txBody>
      </p:sp>
    </p:spTree>
    <p:extLst>
      <p:ext uri="{BB962C8B-B14F-4D97-AF65-F5344CB8AC3E}">
        <p14:creationId xmlns:p14="http://schemas.microsoft.com/office/powerpoint/2010/main" val="1369265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932E1C4-B55E-149C-723E-3F007AEBA9A5}"/>
              </a:ext>
            </a:extLst>
          </p:cNvPr>
          <p:cNvSpPr>
            <a:spLocks noGrp="1"/>
          </p:cNvSpPr>
          <p:nvPr>
            <p:ph type="title"/>
          </p:nvPr>
        </p:nvSpPr>
        <p:spPr>
          <a:xfrm>
            <a:off x="839788" y="457200"/>
            <a:ext cx="3932237" cy="1600200"/>
          </a:xfrm>
        </p:spPr>
        <p:txBody>
          <a:bodyPr anchor="b"/>
          <a:lstStyle>
            <a:lvl1pPr>
              <a:defRPr sz="3200"/>
            </a:lvl1pPr>
          </a:lstStyle>
          <a:p>
            <a:r>
              <a:rPr lang="es-MX"/>
              <a:t>Haz clic para modificar el estilo de título del patrón</a:t>
            </a:r>
            <a:endParaRPr lang="es-CL"/>
          </a:p>
        </p:txBody>
      </p:sp>
      <p:sp>
        <p:nvSpPr>
          <p:cNvPr id="3" name="Marcador de posición de imagen 2">
            <a:extLst>
              <a:ext uri="{FF2B5EF4-FFF2-40B4-BE49-F238E27FC236}">
                <a16:creationId xmlns:a16="http://schemas.microsoft.com/office/drawing/2014/main" id="{E09BA5E5-5970-8CF7-BE92-B21028E3D2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a:extLst>
              <a:ext uri="{FF2B5EF4-FFF2-40B4-BE49-F238E27FC236}">
                <a16:creationId xmlns:a16="http://schemas.microsoft.com/office/drawing/2014/main" id="{929BBB68-0A58-CEBB-D5A9-A9851B2427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Marcador de fecha 4">
            <a:extLst>
              <a:ext uri="{FF2B5EF4-FFF2-40B4-BE49-F238E27FC236}">
                <a16:creationId xmlns:a16="http://schemas.microsoft.com/office/drawing/2014/main" id="{B1BD7B51-1143-50B7-388B-898576AA0803}"/>
              </a:ext>
            </a:extLst>
          </p:cNvPr>
          <p:cNvSpPr>
            <a:spLocks noGrp="1"/>
          </p:cNvSpPr>
          <p:nvPr>
            <p:ph type="dt" sz="half" idx="10"/>
          </p:nvPr>
        </p:nvSpPr>
        <p:spPr/>
        <p:txBody>
          <a:bodyPr/>
          <a:lstStyle/>
          <a:p>
            <a:fld id="{314ACBFD-0837-A544-9D15-AC4A19DCB9C8}" type="datetimeFigureOut">
              <a:rPr lang="es-CL" smtClean="0"/>
              <a:t>04-04-26</a:t>
            </a:fld>
            <a:endParaRPr lang="es-CL"/>
          </a:p>
        </p:txBody>
      </p:sp>
      <p:sp>
        <p:nvSpPr>
          <p:cNvPr id="6" name="Marcador de pie de página 5">
            <a:extLst>
              <a:ext uri="{FF2B5EF4-FFF2-40B4-BE49-F238E27FC236}">
                <a16:creationId xmlns:a16="http://schemas.microsoft.com/office/drawing/2014/main" id="{D141540E-073E-D7C8-3124-A2E6EB7C3D35}"/>
              </a:ext>
            </a:extLst>
          </p:cNvPr>
          <p:cNvSpPr>
            <a:spLocks noGrp="1"/>
          </p:cNvSpPr>
          <p:nvPr>
            <p:ph type="ftr" sz="quarter" idx="11"/>
          </p:nvPr>
        </p:nvSpPr>
        <p:spPr/>
        <p:txBody>
          <a:bodyPr/>
          <a:lstStyle/>
          <a:p>
            <a:endParaRPr lang="es-CL"/>
          </a:p>
        </p:txBody>
      </p:sp>
      <p:sp>
        <p:nvSpPr>
          <p:cNvPr id="7" name="Marcador de número de diapositiva 6">
            <a:extLst>
              <a:ext uri="{FF2B5EF4-FFF2-40B4-BE49-F238E27FC236}">
                <a16:creationId xmlns:a16="http://schemas.microsoft.com/office/drawing/2014/main" id="{41FDFA8E-4C02-53FA-9D8F-8938F1841D23}"/>
              </a:ext>
            </a:extLst>
          </p:cNvPr>
          <p:cNvSpPr>
            <a:spLocks noGrp="1"/>
          </p:cNvSpPr>
          <p:nvPr>
            <p:ph type="sldNum" sz="quarter" idx="12"/>
          </p:nvPr>
        </p:nvSpPr>
        <p:spPr/>
        <p:txBody>
          <a:bodyPr/>
          <a:lstStyle/>
          <a:p>
            <a:fld id="{E5984C1D-61CC-5744-A5CE-69BF363E506E}" type="slidenum">
              <a:rPr lang="es-CL" smtClean="0"/>
              <a:t>‹Nº›</a:t>
            </a:fld>
            <a:endParaRPr lang="es-CL"/>
          </a:p>
        </p:txBody>
      </p:sp>
    </p:spTree>
    <p:extLst>
      <p:ext uri="{BB962C8B-B14F-4D97-AF65-F5344CB8AC3E}">
        <p14:creationId xmlns:p14="http://schemas.microsoft.com/office/powerpoint/2010/main" val="441512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F968EA-ABFC-226B-793A-650C89C1AF4B}"/>
              </a:ext>
            </a:extLst>
          </p:cNvPr>
          <p:cNvSpPr>
            <a:spLocks noGrp="1"/>
          </p:cNvSpPr>
          <p:nvPr>
            <p:ph type="title"/>
          </p:nvPr>
        </p:nvSpPr>
        <p:spPr/>
        <p:txBody>
          <a:bodyPr/>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762DE908-D5E1-4C31-B0D9-20192B7DE8E3}"/>
              </a:ext>
            </a:extLst>
          </p:cNvPr>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BE36C604-BFBD-915F-EDD4-63B3A64EA825}"/>
              </a:ext>
            </a:extLst>
          </p:cNvPr>
          <p:cNvSpPr>
            <a:spLocks noGrp="1"/>
          </p:cNvSpPr>
          <p:nvPr>
            <p:ph type="dt" sz="half" idx="10"/>
          </p:nvPr>
        </p:nvSpPr>
        <p:spPr/>
        <p:txBody>
          <a:bodyPr/>
          <a:lstStyle/>
          <a:p>
            <a:fld id="{314ACBFD-0837-A544-9D15-AC4A19DCB9C8}" type="datetimeFigureOut">
              <a:rPr lang="es-CL" smtClean="0"/>
              <a:t>04-04-26</a:t>
            </a:fld>
            <a:endParaRPr lang="es-CL"/>
          </a:p>
        </p:txBody>
      </p:sp>
      <p:sp>
        <p:nvSpPr>
          <p:cNvPr id="5" name="Marcador de pie de página 4">
            <a:extLst>
              <a:ext uri="{FF2B5EF4-FFF2-40B4-BE49-F238E27FC236}">
                <a16:creationId xmlns:a16="http://schemas.microsoft.com/office/drawing/2014/main" id="{15A63FEA-6509-B7CF-FF02-7A190E60D0CC}"/>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FD8E9850-AF78-5F7A-7785-4D171D11B1DD}"/>
              </a:ext>
            </a:extLst>
          </p:cNvPr>
          <p:cNvSpPr>
            <a:spLocks noGrp="1"/>
          </p:cNvSpPr>
          <p:nvPr>
            <p:ph type="sldNum" sz="quarter" idx="12"/>
          </p:nvPr>
        </p:nvSpPr>
        <p:spPr/>
        <p:txBody>
          <a:bodyPr/>
          <a:lstStyle/>
          <a:p>
            <a:fld id="{E5984C1D-61CC-5744-A5CE-69BF363E506E}" type="slidenum">
              <a:rPr lang="es-CL" smtClean="0"/>
              <a:t>‹Nº›</a:t>
            </a:fld>
            <a:endParaRPr lang="es-CL"/>
          </a:p>
        </p:txBody>
      </p:sp>
    </p:spTree>
    <p:extLst>
      <p:ext uri="{BB962C8B-B14F-4D97-AF65-F5344CB8AC3E}">
        <p14:creationId xmlns:p14="http://schemas.microsoft.com/office/powerpoint/2010/main" val="990040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0B623B9-40B0-D95E-BE31-8C34E64123C4}"/>
              </a:ext>
            </a:extLst>
          </p:cNvPr>
          <p:cNvSpPr>
            <a:spLocks noGrp="1"/>
          </p:cNvSpPr>
          <p:nvPr>
            <p:ph type="title" orient="vert"/>
          </p:nvPr>
        </p:nvSpPr>
        <p:spPr>
          <a:xfrm>
            <a:off x="8724900" y="365125"/>
            <a:ext cx="2628900" cy="5811838"/>
          </a:xfrm>
        </p:spPr>
        <p:txBody>
          <a:bodyPr vert="eaVert"/>
          <a:lstStyle/>
          <a:p>
            <a:r>
              <a:rPr lang="es-MX"/>
              <a:t>Haz clic para modificar el estilo de título del patrón</a:t>
            </a:r>
            <a:endParaRPr lang="es-CL"/>
          </a:p>
        </p:txBody>
      </p:sp>
      <p:sp>
        <p:nvSpPr>
          <p:cNvPr id="3" name="Marcador de texto vertical 2">
            <a:extLst>
              <a:ext uri="{FF2B5EF4-FFF2-40B4-BE49-F238E27FC236}">
                <a16:creationId xmlns:a16="http://schemas.microsoft.com/office/drawing/2014/main" id="{8000EF75-8963-25B9-79D2-44CD0F5E10BD}"/>
              </a:ext>
            </a:extLst>
          </p:cNvPr>
          <p:cNvSpPr>
            <a:spLocks noGrp="1"/>
          </p:cNvSpPr>
          <p:nvPr>
            <p:ph type="body" orient="vert" idx="1"/>
          </p:nvPr>
        </p:nvSpPr>
        <p:spPr>
          <a:xfrm>
            <a:off x="838200" y="365125"/>
            <a:ext cx="7734300" cy="581183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5C37DF5E-C70A-DAEB-71D5-6ED2888425D5}"/>
              </a:ext>
            </a:extLst>
          </p:cNvPr>
          <p:cNvSpPr>
            <a:spLocks noGrp="1"/>
          </p:cNvSpPr>
          <p:nvPr>
            <p:ph type="dt" sz="half" idx="10"/>
          </p:nvPr>
        </p:nvSpPr>
        <p:spPr/>
        <p:txBody>
          <a:bodyPr/>
          <a:lstStyle/>
          <a:p>
            <a:fld id="{314ACBFD-0837-A544-9D15-AC4A19DCB9C8}" type="datetimeFigureOut">
              <a:rPr lang="es-CL" smtClean="0"/>
              <a:t>04-04-26</a:t>
            </a:fld>
            <a:endParaRPr lang="es-CL"/>
          </a:p>
        </p:txBody>
      </p:sp>
      <p:sp>
        <p:nvSpPr>
          <p:cNvPr id="5" name="Marcador de pie de página 4">
            <a:extLst>
              <a:ext uri="{FF2B5EF4-FFF2-40B4-BE49-F238E27FC236}">
                <a16:creationId xmlns:a16="http://schemas.microsoft.com/office/drawing/2014/main" id="{05DEDE3C-6E3F-57AA-7F0B-CF8E3ACAB13D}"/>
              </a:ext>
            </a:extLst>
          </p:cNvPr>
          <p:cNvSpPr>
            <a:spLocks noGrp="1"/>
          </p:cNvSpPr>
          <p:nvPr>
            <p:ph type="ftr" sz="quarter" idx="11"/>
          </p:nvPr>
        </p:nvSpPr>
        <p:spPr/>
        <p:txBody>
          <a:bodyPr/>
          <a:lstStyle/>
          <a:p>
            <a:endParaRPr lang="es-CL"/>
          </a:p>
        </p:txBody>
      </p:sp>
      <p:sp>
        <p:nvSpPr>
          <p:cNvPr id="6" name="Marcador de número de diapositiva 5">
            <a:extLst>
              <a:ext uri="{FF2B5EF4-FFF2-40B4-BE49-F238E27FC236}">
                <a16:creationId xmlns:a16="http://schemas.microsoft.com/office/drawing/2014/main" id="{EB808DAA-3FA5-3FAB-75FC-36BBB0B96844}"/>
              </a:ext>
            </a:extLst>
          </p:cNvPr>
          <p:cNvSpPr>
            <a:spLocks noGrp="1"/>
          </p:cNvSpPr>
          <p:nvPr>
            <p:ph type="sldNum" sz="quarter" idx="12"/>
          </p:nvPr>
        </p:nvSpPr>
        <p:spPr/>
        <p:txBody>
          <a:bodyPr/>
          <a:lstStyle/>
          <a:p>
            <a:fld id="{E5984C1D-61CC-5744-A5CE-69BF363E506E}" type="slidenum">
              <a:rPr lang="es-CL" smtClean="0"/>
              <a:t>‹Nº›</a:t>
            </a:fld>
            <a:endParaRPr lang="es-CL"/>
          </a:p>
        </p:txBody>
      </p:sp>
    </p:spTree>
    <p:extLst>
      <p:ext uri="{BB962C8B-B14F-4D97-AF65-F5344CB8AC3E}">
        <p14:creationId xmlns:p14="http://schemas.microsoft.com/office/powerpoint/2010/main" val="427301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C33459A-6E4E-C0C4-FA9F-6B838FF3CD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MX"/>
              <a:t>Haz clic para modificar el estilo de título del patrón</a:t>
            </a:r>
            <a:endParaRPr lang="es-CL"/>
          </a:p>
        </p:txBody>
      </p:sp>
      <p:sp>
        <p:nvSpPr>
          <p:cNvPr id="3" name="Marcador de texto 2">
            <a:extLst>
              <a:ext uri="{FF2B5EF4-FFF2-40B4-BE49-F238E27FC236}">
                <a16:creationId xmlns:a16="http://schemas.microsoft.com/office/drawing/2014/main" id="{3E4B959D-F5A7-53C0-4D68-E3A838D537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s-CL"/>
          </a:p>
        </p:txBody>
      </p:sp>
      <p:sp>
        <p:nvSpPr>
          <p:cNvPr id="4" name="Marcador de fecha 3">
            <a:extLst>
              <a:ext uri="{FF2B5EF4-FFF2-40B4-BE49-F238E27FC236}">
                <a16:creationId xmlns:a16="http://schemas.microsoft.com/office/drawing/2014/main" id="{739B3C51-280E-B4D5-3406-23B346A454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14ACBFD-0837-A544-9D15-AC4A19DCB9C8}" type="datetimeFigureOut">
              <a:rPr lang="es-CL" smtClean="0"/>
              <a:t>04-04-26</a:t>
            </a:fld>
            <a:endParaRPr lang="es-CL"/>
          </a:p>
        </p:txBody>
      </p:sp>
      <p:sp>
        <p:nvSpPr>
          <p:cNvPr id="5" name="Marcador de pie de página 4">
            <a:extLst>
              <a:ext uri="{FF2B5EF4-FFF2-40B4-BE49-F238E27FC236}">
                <a16:creationId xmlns:a16="http://schemas.microsoft.com/office/drawing/2014/main" id="{EBBF5A7F-F31F-F5A6-A41B-A97F95D337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CL"/>
          </a:p>
        </p:txBody>
      </p:sp>
      <p:sp>
        <p:nvSpPr>
          <p:cNvPr id="6" name="Marcador de número de diapositiva 5">
            <a:extLst>
              <a:ext uri="{FF2B5EF4-FFF2-40B4-BE49-F238E27FC236}">
                <a16:creationId xmlns:a16="http://schemas.microsoft.com/office/drawing/2014/main" id="{4B9D763B-66B4-8F1B-5EE3-752BFBE58A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5984C1D-61CC-5744-A5CE-69BF363E506E}" type="slidenum">
              <a:rPr lang="es-CL" smtClean="0"/>
              <a:t>‹Nº›</a:t>
            </a:fld>
            <a:endParaRPr lang="es-CL"/>
          </a:p>
        </p:txBody>
      </p:sp>
    </p:spTree>
    <p:extLst>
      <p:ext uri="{BB962C8B-B14F-4D97-AF65-F5344CB8AC3E}">
        <p14:creationId xmlns:p14="http://schemas.microsoft.com/office/powerpoint/2010/main" val="30623109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1">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Imagen 6">
            <a:extLst>
              <a:ext uri="{FF2B5EF4-FFF2-40B4-BE49-F238E27FC236}">
                <a16:creationId xmlns:a16="http://schemas.microsoft.com/office/drawing/2014/main" id="{308E3D52-2671-5DA5-72F7-7F8E9A1B560B}"/>
              </a:ext>
            </a:extLst>
          </p:cNvPr>
          <p:cNvPicPr>
            <a:picLocks noChangeAspect="1"/>
          </p:cNvPicPr>
          <p:nvPr/>
        </p:nvPicPr>
        <p:blipFill>
          <a:blip r:embed="rId2"/>
          <a:srcRect t="5462"/>
          <a:stretch>
            <a:fillRect/>
          </a:stretch>
        </p:blipFill>
        <p:spPr>
          <a:xfrm>
            <a:off x="1" y="0"/>
            <a:ext cx="12191999" cy="6857990"/>
          </a:xfrm>
          <a:prstGeom prst="rect">
            <a:avLst/>
          </a:prstGeom>
        </p:spPr>
      </p:pic>
      <p:sp>
        <p:nvSpPr>
          <p:cNvPr id="14" name="Rectangle 13">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7EC5FDA-5506-25B8-7966-C57D9BF6B76D}"/>
              </a:ext>
            </a:extLst>
          </p:cNvPr>
          <p:cNvSpPr>
            <a:spLocks noGrp="1"/>
          </p:cNvSpPr>
          <p:nvPr>
            <p:ph type="ctrTitle"/>
          </p:nvPr>
        </p:nvSpPr>
        <p:spPr>
          <a:xfrm>
            <a:off x="1686560" y="2207592"/>
            <a:ext cx="9469120" cy="1117600"/>
          </a:xfrm>
          <a:effectLst>
            <a:outerShdw blurRad="50800" dist="38100" dir="2700000" algn="tl" rotWithShape="0">
              <a:prstClr val="black">
                <a:alpha val="40000"/>
              </a:prstClr>
            </a:outerShdw>
          </a:effectLst>
        </p:spPr>
        <p:txBody>
          <a:bodyPr>
            <a:normAutofit/>
          </a:bodyPr>
          <a:lstStyle/>
          <a:p>
            <a:r>
              <a:rPr lang="es-CL" sz="5200" b="1" dirty="0">
                <a:solidFill>
                  <a:srgbClr val="FFFFFF"/>
                </a:solidFill>
              </a:rPr>
              <a:t>Desafíos y proyecciones 2026.</a:t>
            </a:r>
          </a:p>
        </p:txBody>
      </p:sp>
    </p:spTree>
    <p:extLst>
      <p:ext uri="{BB962C8B-B14F-4D97-AF65-F5344CB8AC3E}">
        <p14:creationId xmlns:p14="http://schemas.microsoft.com/office/powerpoint/2010/main" val="42355834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B4D4FAF-E396-FCA0-8C7B-264553BF106A}"/>
              </a:ext>
            </a:extLst>
          </p:cNvPr>
          <p:cNvSpPr>
            <a:spLocks noGrp="1"/>
          </p:cNvSpPr>
          <p:nvPr>
            <p:ph type="title"/>
          </p:nvPr>
        </p:nvSpPr>
        <p:spPr>
          <a:xfrm>
            <a:off x="686834" y="1153572"/>
            <a:ext cx="3200400" cy="4461163"/>
          </a:xfrm>
        </p:spPr>
        <p:txBody>
          <a:bodyPr>
            <a:normAutofit/>
          </a:bodyPr>
          <a:lstStyle/>
          <a:p>
            <a:r>
              <a:rPr lang="es-CL" dirty="0">
                <a:solidFill>
                  <a:srgbClr val="FFFFFF"/>
                </a:solidFill>
              </a:rPr>
              <a:t>Normas de la Ley de Seguridad Privada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Marcador de contenido 2">
            <a:extLst>
              <a:ext uri="{FF2B5EF4-FFF2-40B4-BE49-F238E27FC236}">
                <a16:creationId xmlns:a16="http://schemas.microsoft.com/office/drawing/2014/main" id="{44F361ED-7D75-BA31-CC7F-470C4F0BD002}"/>
              </a:ext>
            </a:extLst>
          </p:cNvPr>
          <p:cNvSpPr>
            <a:spLocks noGrp="1"/>
          </p:cNvSpPr>
          <p:nvPr>
            <p:ph idx="1"/>
          </p:nvPr>
        </p:nvSpPr>
        <p:spPr>
          <a:xfrm>
            <a:off x="4447308" y="591344"/>
            <a:ext cx="6906491" cy="5585619"/>
          </a:xfrm>
        </p:spPr>
        <p:txBody>
          <a:bodyPr anchor="ctr">
            <a:normAutofit/>
          </a:bodyPr>
          <a:lstStyle/>
          <a:p>
            <a:r>
              <a:rPr lang="es-CL" sz="2600"/>
              <a:t>Ley 21.659.</a:t>
            </a:r>
          </a:p>
          <a:p>
            <a:r>
              <a:rPr lang="es-CL" sz="2600"/>
              <a:t>DS. 208 Regula los eventos masivos</a:t>
            </a:r>
          </a:p>
          <a:p>
            <a:r>
              <a:rPr lang="es-CL" sz="2600"/>
              <a:t>DS. 209 Reglamento de la Ley.</a:t>
            </a:r>
          </a:p>
          <a:p>
            <a:r>
              <a:rPr lang="es-CL" sz="2600"/>
              <a:t>Resoluciones Exentas.</a:t>
            </a:r>
          </a:p>
          <a:p>
            <a:r>
              <a:rPr lang="es-CL" sz="2600"/>
              <a:t>Matriz Factores de Riesgos.</a:t>
            </a:r>
          </a:p>
          <a:p>
            <a:r>
              <a:rPr lang="es-CL" sz="2600"/>
              <a:t>Custodia y transporte de cargas sobredimensionadas.</a:t>
            </a:r>
          </a:p>
          <a:p>
            <a:r>
              <a:rPr lang="es-CL" sz="2600"/>
              <a:t>Transporte de valores </a:t>
            </a:r>
            <a:r>
              <a:rPr lang="es-CL" sz="2600" err="1"/>
              <a:t>via</a:t>
            </a:r>
            <a:r>
              <a:rPr lang="es-CL" sz="2600"/>
              <a:t> fluvial, lacustre marítima.</a:t>
            </a:r>
          </a:p>
          <a:p>
            <a:r>
              <a:rPr lang="es-CL" sz="2600"/>
              <a:t>Formulario de solicitud eventos masivos.</a:t>
            </a:r>
          </a:p>
          <a:p>
            <a:r>
              <a:rPr lang="es-CL" sz="2600"/>
              <a:t>Zonas urbanas de alto riesgo para transporte de valores.</a:t>
            </a:r>
          </a:p>
        </p:txBody>
      </p:sp>
    </p:spTree>
    <p:extLst>
      <p:ext uri="{BB962C8B-B14F-4D97-AF65-F5344CB8AC3E}">
        <p14:creationId xmlns:p14="http://schemas.microsoft.com/office/powerpoint/2010/main" val="2389838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657A7DE-45BA-45ED-478D-15909D16F7E7}"/>
              </a:ext>
            </a:extLst>
          </p:cNvPr>
          <p:cNvSpPr>
            <a:spLocks noGrp="1"/>
          </p:cNvSpPr>
          <p:nvPr>
            <p:ph type="title"/>
          </p:nvPr>
        </p:nvSpPr>
        <p:spPr>
          <a:xfrm>
            <a:off x="686834" y="1153572"/>
            <a:ext cx="3200400" cy="4461163"/>
          </a:xfrm>
        </p:spPr>
        <p:txBody>
          <a:bodyPr>
            <a:normAutofit/>
          </a:bodyPr>
          <a:lstStyle/>
          <a:p>
            <a:r>
              <a:rPr lang="es-CL">
                <a:solidFill>
                  <a:srgbClr val="FFFFFF"/>
                </a:solidFill>
              </a:rPr>
              <a:t>Normas de la Ley de Seguridad Privada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Marcador de contenido 2">
            <a:extLst>
              <a:ext uri="{FF2B5EF4-FFF2-40B4-BE49-F238E27FC236}">
                <a16:creationId xmlns:a16="http://schemas.microsoft.com/office/drawing/2014/main" id="{6C8BD0FD-C763-FD6E-91DF-28984791E743}"/>
              </a:ext>
            </a:extLst>
          </p:cNvPr>
          <p:cNvSpPr>
            <a:spLocks noGrp="1"/>
          </p:cNvSpPr>
          <p:nvPr>
            <p:ph idx="1"/>
          </p:nvPr>
        </p:nvSpPr>
        <p:spPr>
          <a:xfrm>
            <a:off x="4447308" y="591344"/>
            <a:ext cx="6906491" cy="5585619"/>
          </a:xfrm>
        </p:spPr>
        <p:txBody>
          <a:bodyPr anchor="ctr">
            <a:normAutofit/>
          </a:bodyPr>
          <a:lstStyle/>
          <a:p>
            <a:r>
              <a:rPr lang="es-CL" sz="2400"/>
              <a:t>Capacitación y exámenes  - Carabineros de Chile</a:t>
            </a:r>
          </a:p>
          <a:p>
            <a:r>
              <a:rPr lang="es-CL" sz="2400"/>
              <a:t>Autorización de planes y programas. Cursos de capacitación.</a:t>
            </a:r>
          </a:p>
          <a:p>
            <a:r>
              <a:rPr lang="es-CL" sz="2400"/>
              <a:t>Costo de credencial emitidas por la SPD.</a:t>
            </a:r>
          </a:p>
          <a:p>
            <a:r>
              <a:rPr lang="es-CL" sz="2400"/>
              <a:t> Transitoriedad de la ley 21.659</a:t>
            </a:r>
          </a:p>
          <a:p>
            <a:r>
              <a:rPr lang="es-CL" sz="2400"/>
              <a:t>Modificación de la ley 21.659</a:t>
            </a:r>
          </a:p>
          <a:p>
            <a:r>
              <a:rPr lang="es-CL" sz="2400"/>
              <a:t>Capacitación y exámenes – </a:t>
            </a:r>
            <a:r>
              <a:rPr lang="es-CL" sz="2400" err="1"/>
              <a:t>Directamar</a:t>
            </a:r>
            <a:endParaRPr lang="es-CL" sz="2400"/>
          </a:p>
          <a:p>
            <a:r>
              <a:rPr lang="es-CL" sz="2400"/>
              <a:t>Modificación y custodia y transporte de carga sobredimensionada.</a:t>
            </a:r>
          </a:p>
          <a:p>
            <a:r>
              <a:rPr lang="es-CL" sz="2400"/>
              <a:t>Clasificación de eventos masivos.</a:t>
            </a:r>
          </a:p>
          <a:p>
            <a:r>
              <a:rPr lang="es-CL" sz="2400"/>
              <a:t>Instrucciones de aplicación de matriz de factores de riesgos.</a:t>
            </a:r>
          </a:p>
        </p:txBody>
      </p:sp>
    </p:spTree>
    <p:extLst>
      <p:ext uri="{BB962C8B-B14F-4D97-AF65-F5344CB8AC3E}">
        <p14:creationId xmlns:p14="http://schemas.microsoft.com/office/powerpoint/2010/main" val="314138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0405AEAB-7AC6-6165-F900-ADFB1AE3099D}"/>
              </a:ext>
            </a:extLst>
          </p:cNvPr>
          <p:cNvSpPr>
            <a:spLocks noGrp="1"/>
          </p:cNvSpPr>
          <p:nvPr>
            <p:ph type="title"/>
          </p:nvPr>
        </p:nvSpPr>
        <p:spPr>
          <a:xfrm>
            <a:off x="686834" y="1153572"/>
            <a:ext cx="3200400" cy="4461163"/>
          </a:xfrm>
        </p:spPr>
        <p:txBody>
          <a:bodyPr>
            <a:normAutofit/>
          </a:bodyPr>
          <a:lstStyle/>
          <a:p>
            <a:r>
              <a:rPr lang="es-CL">
                <a:solidFill>
                  <a:srgbClr val="FFFFFF"/>
                </a:solidFill>
              </a:rPr>
              <a:t>Ley de Seguridad Privada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E9C3F922-F9DC-2EE3-49CB-4DAEA845F41B}"/>
              </a:ext>
            </a:extLst>
          </p:cNvPr>
          <p:cNvSpPr>
            <a:spLocks noGrp="1"/>
          </p:cNvSpPr>
          <p:nvPr>
            <p:ph idx="1"/>
          </p:nvPr>
        </p:nvSpPr>
        <p:spPr>
          <a:xfrm>
            <a:off x="4447308" y="591344"/>
            <a:ext cx="6906491" cy="5585619"/>
          </a:xfrm>
        </p:spPr>
        <p:txBody>
          <a:bodyPr anchor="ctr">
            <a:normAutofit/>
          </a:bodyPr>
          <a:lstStyle/>
          <a:p>
            <a:pPr marL="0" indent="0" algn="just">
              <a:buNone/>
            </a:pPr>
            <a:r>
              <a:rPr lang="es-CL" sz="2400" dirty="0">
                <a:latin typeface="Calibri" panose="020F0502020204030204" pitchFamily="34" charset="0"/>
                <a:cs typeface="Calibri" panose="020F0502020204030204" pitchFamily="34" charset="0"/>
              </a:rPr>
              <a:t>La presente ley tiene por objeto regular la seguridad privada, entendiéndose por tal el conjunto de actividades o medidas de carácter preventivas, coadyuvantes y complementarias de la seguridad pública, destinadas a la protección de personas, bienes y procesos productivos, desarrolladas en un área determinada y realizadas por personas naturales o jurídicas de derecho privado, debidamente autorizadas en la forma y condiciones que establece esta ley.</a:t>
            </a:r>
          </a:p>
          <a:p>
            <a:endParaRPr lang="es-CL" dirty="0"/>
          </a:p>
        </p:txBody>
      </p:sp>
    </p:spTree>
    <p:extLst>
      <p:ext uri="{BB962C8B-B14F-4D97-AF65-F5344CB8AC3E}">
        <p14:creationId xmlns:p14="http://schemas.microsoft.com/office/powerpoint/2010/main" val="1443596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Marcador de contenido 4">
            <a:extLst>
              <a:ext uri="{FF2B5EF4-FFF2-40B4-BE49-F238E27FC236}">
                <a16:creationId xmlns:a16="http://schemas.microsoft.com/office/drawing/2014/main" id="{78BF92BC-AE01-A8EE-9898-638DC83E8330}"/>
              </a:ext>
            </a:extLst>
          </p:cNvPr>
          <p:cNvPicPr>
            <a:picLocks noGrp="1" noChangeAspect="1"/>
          </p:cNvPicPr>
          <p:nvPr>
            <p:ph idx="1"/>
          </p:nvPr>
        </p:nvPicPr>
        <p:blipFill>
          <a:blip r:embed="rId2"/>
          <a:stretch>
            <a:fillRect/>
          </a:stretch>
        </p:blipFill>
        <p:spPr>
          <a:xfrm>
            <a:off x="208825" y="315310"/>
            <a:ext cx="11956820" cy="6038193"/>
          </a:xfrm>
          <a:prstGeom prst="rect">
            <a:avLst/>
          </a:prstGeom>
        </p:spPr>
      </p:pic>
    </p:spTree>
    <p:extLst>
      <p:ext uri="{BB962C8B-B14F-4D97-AF65-F5344CB8AC3E}">
        <p14:creationId xmlns:p14="http://schemas.microsoft.com/office/powerpoint/2010/main" val="414950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6D6F598-D9CC-145C-1A33-1D546DCE88F8}"/>
              </a:ext>
            </a:extLst>
          </p:cNvPr>
          <p:cNvSpPr>
            <a:spLocks noGrp="1"/>
          </p:cNvSpPr>
          <p:nvPr>
            <p:ph type="title"/>
          </p:nvPr>
        </p:nvSpPr>
        <p:spPr>
          <a:xfrm>
            <a:off x="686834" y="1153572"/>
            <a:ext cx="3200400" cy="4461163"/>
          </a:xfrm>
        </p:spPr>
        <p:txBody>
          <a:bodyPr>
            <a:normAutofit/>
          </a:bodyPr>
          <a:lstStyle/>
          <a:p>
            <a:r>
              <a:rPr lang="es-CL">
                <a:solidFill>
                  <a:srgbClr val="FFFFFF"/>
                </a:solidFill>
              </a:rPr>
              <a:t>Obligaciones de Personas jurídicas y naturales. (art. 4 Ley 21.659)</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E7CC6AFD-8BEA-625A-5AC6-07B2C3867CBB}"/>
              </a:ext>
            </a:extLst>
          </p:cNvPr>
          <p:cNvSpPr>
            <a:spLocks noGrp="1"/>
          </p:cNvSpPr>
          <p:nvPr>
            <p:ph idx="1"/>
          </p:nvPr>
        </p:nvSpPr>
        <p:spPr>
          <a:xfrm>
            <a:off x="4167272" y="319088"/>
            <a:ext cx="7002516" cy="5857875"/>
          </a:xfrm>
        </p:spPr>
        <p:txBody>
          <a:bodyPr anchor="ctr">
            <a:normAutofit/>
          </a:bodyPr>
          <a:lstStyle/>
          <a:p>
            <a:pPr marL="314325" indent="-314325" algn="just">
              <a:buFont typeface="+mj-lt"/>
              <a:buAutoNum type="arabicPeriod"/>
            </a:pPr>
            <a:r>
              <a:rPr lang="es-CL" sz="2000" dirty="0"/>
              <a:t>Observar las normas e instrucciones que al efecto imparta el Ministerio encargado de la Seguridad Pública, a través de la Subsecretaría de Prevención del Delito y la Autoridad Fiscalizadora.</a:t>
            </a:r>
          </a:p>
          <a:p>
            <a:pPr marL="314325" indent="-314325" algn="just">
              <a:buFont typeface="+mj-lt"/>
              <a:buAutoNum type="arabicPeriod"/>
            </a:pPr>
            <a:r>
              <a:rPr lang="es-CL" sz="2000" dirty="0"/>
              <a:t>Coordinar sus actividades de seguridad privada con Carabineros de Chile.</a:t>
            </a:r>
          </a:p>
          <a:p>
            <a:pPr marL="314325" indent="-314325" algn="just">
              <a:buFont typeface="+mj-lt"/>
              <a:buAutoNum type="arabicPeriod"/>
            </a:pPr>
            <a:r>
              <a:rPr lang="es-CL" sz="2000" dirty="0"/>
              <a:t>Conservar y poner a disposición de las autoridades respectivas todos los antecedentes, instrumentos, efectos y pruebas que obren en su poder y que permitan individualizar a los autores y demás partícipes en hechos que revistan caracteres de delito.</a:t>
            </a:r>
          </a:p>
          <a:p>
            <a:pPr marL="314325" indent="-314325" algn="just">
              <a:buFont typeface="+mj-lt"/>
              <a:buAutoNum type="arabicPeriod"/>
            </a:pPr>
            <a:r>
              <a:rPr lang="es-CL" sz="2000" dirty="0"/>
              <a:t>Denunciar todo hecho que revista caracteres de delito, dentro de las 24 horas siguientes al momento en que tomen conocimiento de él, en los términos establecidos en los artículos 173 y siguientes del Código Procesal Penal. Asimismo, deberán comunicar a las Fuerzas de Orden y Seguridad Pública cualquier circunstancia o información relevante para la prevención, el mantenimiento o restablecimiento de la seguridad pública.</a:t>
            </a:r>
          </a:p>
        </p:txBody>
      </p:sp>
    </p:spTree>
    <p:extLst>
      <p:ext uri="{BB962C8B-B14F-4D97-AF65-F5344CB8AC3E}">
        <p14:creationId xmlns:p14="http://schemas.microsoft.com/office/powerpoint/2010/main" val="4005894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CB7545B-41FA-344E-A6D9-33E9DCD8C5E0}"/>
              </a:ext>
            </a:extLst>
          </p:cNvPr>
          <p:cNvSpPr>
            <a:spLocks noGrp="1"/>
          </p:cNvSpPr>
          <p:nvPr>
            <p:ph type="title"/>
          </p:nvPr>
        </p:nvSpPr>
        <p:spPr>
          <a:xfrm>
            <a:off x="686834" y="1153572"/>
            <a:ext cx="3200400" cy="4461163"/>
          </a:xfrm>
        </p:spPr>
        <p:txBody>
          <a:bodyPr>
            <a:normAutofit/>
          </a:bodyPr>
          <a:lstStyle/>
          <a:p>
            <a:r>
              <a:rPr lang="es-CL">
                <a:solidFill>
                  <a:srgbClr val="FFFFFF"/>
                </a:solidFill>
              </a:rPr>
              <a:t>Obligaciones de Personas jurídicas y naturales.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B7CCE7A9-4373-80BA-7A70-AE79866F6273}"/>
              </a:ext>
            </a:extLst>
          </p:cNvPr>
          <p:cNvSpPr>
            <a:spLocks noGrp="1"/>
          </p:cNvSpPr>
          <p:nvPr>
            <p:ph idx="1"/>
          </p:nvPr>
        </p:nvSpPr>
        <p:spPr>
          <a:xfrm>
            <a:off x="4447308" y="591344"/>
            <a:ext cx="6906491" cy="5585619"/>
          </a:xfrm>
        </p:spPr>
        <p:txBody>
          <a:bodyPr anchor="ctr">
            <a:normAutofit/>
          </a:bodyPr>
          <a:lstStyle/>
          <a:p>
            <a:pPr marL="314325" indent="-314325" algn="just">
              <a:buFont typeface="+mj-lt"/>
              <a:buAutoNum type="arabicPeriod"/>
            </a:pPr>
            <a:endParaRPr lang="es-CL" sz="2600" dirty="0"/>
          </a:p>
          <a:p>
            <a:pPr marL="514350" indent="-514350" algn="just">
              <a:buFont typeface="+mj-lt"/>
              <a:buAutoNum type="arabicPeriod" startAt="5"/>
              <a:tabLst>
                <a:tab pos="5192713" algn="l"/>
              </a:tabLst>
            </a:pPr>
            <a:r>
              <a:rPr lang="es-CL" sz="2600" dirty="0"/>
              <a:t>Respetar y proteger los derechos humanos y las libertades fundamentales, especialmente si se trata de personas en situación de vulnerabilidad, niños, niñas o adolescentes y personas en situación de discapacidad. Ello, en cumplimiento de los tratados internacionales de derechos humanos, ratificados por Chile y que se encuentren vigentes, que prohíben cualquier acto constitutivo de tortura u otros tratos crueles, inhumanos o degradantes.</a:t>
            </a:r>
          </a:p>
          <a:p>
            <a:endParaRPr lang="es-CL" sz="2600" dirty="0"/>
          </a:p>
        </p:txBody>
      </p:sp>
    </p:spTree>
    <p:extLst>
      <p:ext uri="{BB962C8B-B14F-4D97-AF65-F5344CB8AC3E}">
        <p14:creationId xmlns:p14="http://schemas.microsoft.com/office/powerpoint/2010/main" val="1096232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20F47C6-E044-CD4B-8793-4815B267097B}"/>
              </a:ext>
            </a:extLst>
          </p:cNvPr>
          <p:cNvSpPr>
            <a:spLocks noGrp="1"/>
          </p:cNvSpPr>
          <p:nvPr>
            <p:ph type="title"/>
          </p:nvPr>
        </p:nvSpPr>
        <p:spPr>
          <a:xfrm>
            <a:off x="686834" y="1153572"/>
            <a:ext cx="3200400" cy="4461163"/>
          </a:xfrm>
        </p:spPr>
        <p:txBody>
          <a:bodyPr>
            <a:normAutofit/>
          </a:bodyPr>
          <a:lstStyle/>
          <a:p>
            <a:r>
              <a:rPr lang="es-CL">
                <a:solidFill>
                  <a:srgbClr val="FFFFFF"/>
                </a:solidFill>
              </a:rPr>
              <a:t>Empresas de Seguridad</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1D59E8FC-D302-C321-0708-05454A84FEEE}"/>
              </a:ext>
            </a:extLst>
          </p:cNvPr>
          <p:cNvSpPr>
            <a:spLocks noGrp="1"/>
          </p:cNvSpPr>
          <p:nvPr>
            <p:ph idx="1"/>
          </p:nvPr>
        </p:nvSpPr>
        <p:spPr>
          <a:xfrm>
            <a:off x="4447308" y="591344"/>
            <a:ext cx="6906491" cy="5585619"/>
          </a:xfrm>
        </p:spPr>
        <p:txBody>
          <a:bodyPr anchor="ctr">
            <a:normAutofit/>
          </a:bodyPr>
          <a:lstStyle/>
          <a:p>
            <a:pPr marL="0" indent="0" algn="just">
              <a:buNone/>
            </a:pPr>
            <a:r>
              <a:rPr lang="es-CL" dirty="0"/>
              <a:t>Se entenderá por empresas de seguridad privada aquellas que tengan por objeto suministrar bienes o prestar servicios destinados a la protección de personas, bienes y procesos productivos de las actividades descritas en el artículo 2 y dispongan de medios materiales, técnicos y humanos para ello.</a:t>
            </a:r>
          </a:p>
          <a:p>
            <a:endParaRPr lang="es-CL" dirty="0"/>
          </a:p>
        </p:txBody>
      </p:sp>
    </p:spTree>
    <p:extLst>
      <p:ext uri="{BB962C8B-B14F-4D97-AF65-F5344CB8AC3E}">
        <p14:creationId xmlns:p14="http://schemas.microsoft.com/office/powerpoint/2010/main" val="41774641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16BFD09-F324-C7C5-44A6-49E9915C605D}"/>
              </a:ext>
            </a:extLst>
          </p:cNvPr>
          <p:cNvSpPr>
            <a:spLocks noGrp="1"/>
          </p:cNvSpPr>
          <p:nvPr>
            <p:ph type="title"/>
          </p:nvPr>
        </p:nvSpPr>
        <p:spPr>
          <a:xfrm>
            <a:off x="686834" y="1153572"/>
            <a:ext cx="3200400" cy="4461163"/>
          </a:xfrm>
        </p:spPr>
        <p:txBody>
          <a:bodyPr>
            <a:normAutofit/>
          </a:bodyPr>
          <a:lstStyle/>
          <a:p>
            <a:r>
              <a:rPr lang="es-CL">
                <a:solidFill>
                  <a:srgbClr val="FFFFFF"/>
                </a:solidFill>
              </a:rPr>
              <a:t>¿Qué actividades se consideran de Seguridad Privada?</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43323F7F-F722-60B8-21CB-BEB71A0620E4}"/>
              </a:ext>
            </a:extLst>
          </p:cNvPr>
          <p:cNvSpPr>
            <a:spLocks noGrp="1"/>
          </p:cNvSpPr>
          <p:nvPr>
            <p:ph idx="1"/>
          </p:nvPr>
        </p:nvSpPr>
        <p:spPr>
          <a:xfrm>
            <a:off x="4378036" y="319088"/>
            <a:ext cx="6975763" cy="6538912"/>
          </a:xfrm>
        </p:spPr>
        <p:txBody>
          <a:bodyPr anchor="ctr">
            <a:normAutofit/>
          </a:bodyPr>
          <a:lstStyle/>
          <a:p>
            <a:pPr marL="231775" indent="-231775" algn="just">
              <a:spcBef>
                <a:spcPts val="0"/>
              </a:spcBef>
              <a:buAutoNum type="arabicPeriod"/>
            </a:pPr>
            <a:r>
              <a:rPr lang="es-CL" sz="1600" b="1" dirty="0">
                <a:latin typeface="Arial" panose="020B0604020202020204" pitchFamily="34" charset="0"/>
                <a:cs typeface="Arial" panose="020B0604020202020204" pitchFamily="34" charset="0"/>
              </a:rPr>
              <a:t>La vigilancia, protección y seguridad de establecimientos</a:t>
            </a:r>
            <a:r>
              <a:rPr lang="es-CL" sz="1600" dirty="0">
                <a:latin typeface="Arial" panose="020B0604020202020204" pitchFamily="34" charset="0"/>
                <a:cs typeface="Arial" panose="020B0604020202020204" pitchFamily="34" charset="0"/>
              </a:rPr>
              <a:t>, sucursales, lugares, faenas y eventos, tanto públicos como privados, así como de las personas o bienes que puedan encontrarse en ellos.</a:t>
            </a:r>
          </a:p>
          <a:p>
            <a:pPr marL="231775" indent="-231775" algn="just">
              <a:spcBef>
                <a:spcPts val="0"/>
              </a:spcBef>
              <a:buAutoNum type="arabicPeriod"/>
            </a:pPr>
            <a:r>
              <a:rPr lang="es-CL" sz="1600" b="1" dirty="0">
                <a:latin typeface="Arial" panose="020B0604020202020204" pitchFamily="34" charset="0"/>
                <a:cs typeface="Arial" panose="020B0604020202020204" pitchFamily="34" charset="0"/>
              </a:rPr>
              <a:t>La custodia y el transporte de valores.</a:t>
            </a:r>
            <a:r>
              <a:rPr lang="es-CL" sz="1600" dirty="0">
                <a:latin typeface="Arial" panose="020B0604020202020204" pitchFamily="34" charset="0"/>
                <a:cs typeface="Arial" panose="020B0604020202020204" pitchFamily="34" charset="0"/>
              </a:rPr>
              <a:t> Se entenderá por valores el dinero en efectivo, los documentos bancarios y mercantiles de normal uso en el sistema financiero, los metales preciosos sean en barra, amonedados o elaborados, las obras de arte y, en general, cualquier otro bien que, atendidas sus características, haga aconsejable su conservación, custodia o traslado bajo medidas especiales de seguridad.</a:t>
            </a:r>
          </a:p>
          <a:p>
            <a:pPr marL="231775" indent="-231775" algn="just">
              <a:spcBef>
                <a:spcPts val="0"/>
              </a:spcBef>
              <a:buAutoNum type="arabicPeriod"/>
            </a:pPr>
            <a:r>
              <a:rPr lang="es-CL" sz="1600" b="1" dirty="0">
                <a:latin typeface="Arial" panose="020B0604020202020204" pitchFamily="34" charset="0"/>
                <a:cs typeface="Arial" panose="020B0604020202020204" pitchFamily="34" charset="0"/>
              </a:rPr>
              <a:t>El depósito, custodia, transporte y distribución </a:t>
            </a:r>
            <a:r>
              <a:rPr lang="es-CL" sz="1600" dirty="0">
                <a:latin typeface="Arial" panose="020B0604020202020204" pitchFamily="34" charset="0"/>
                <a:cs typeface="Arial" panose="020B0604020202020204" pitchFamily="34" charset="0"/>
              </a:rPr>
              <a:t>de objetos que por su peligrosidad precisen de vigilancia y protección especial.</a:t>
            </a:r>
          </a:p>
          <a:p>
            <a:pPr marL="231775" indent="-231775" algn="just">
              <a:spcBef>
                <a:spcPts val="0"/>
              </a:spcBef>
              <a:buAutoNum type="arabicPeriod"/>
            </a:pPr>
            <a:r>
              <a:rPr lang="es-CL" sz="1600" b="1" dirty="0">
                <a:latin typeface="Arial" panose="020B0604020202020204" pitchFamily="34" charset="0"/>
                <a:cs typeface="Arial" panose="020B0604020202020204" pitchFamily="34" charset="0"/>
              </a:rPr>
              <a:t>Cualquier otra actividad o medida de carácter preventivo </a:t>
            </a:r>
            <a:r>
              <a:rPr lang="es-CL" sz="1600" dirty="0">
                <a:latin typeface="Arial" panose="020B0604020202020204" pitchFamily="34" charset="0"/>
                <a:cs typeface="Arial" panose="020B0604020202020204" pitchFamily="34" charset="0"/>
              </a:rPr>
              <a:t>destinada a la protección de personas, bienes y procesos productivos.</a:t>
            </a:r>
          </a:p>
          <a:p>
            <a:pPr marL="231775" indent="-231775" algn="just">
              <a:spcBef>
                <a:spcPts val="0"/>
              </a:spcBef>
              <a:buAutoNum type="arabicPeriod"/>
            </a:pPr>
            <a:r>
              <a:rPr lang="es-CL" sz="1600" b="1" dirty="0">
                <a:latin typeface="Arial" panose="020B0604020202020204" pitchFamily="34" charset="0"/>
                <a:cs typeface="Arial" panose="020B0604020202020204" pitchFamily="34" charset="0"/>
              </a:rPr>
              <a:t>La instalación y mantenimiento de aparatos, equipos, </a:t>
            </a:r>
            <a:r>
              <a:rPr lang="es-CL" sz="1600" dirty="0">
                <a:latin typeface="Arial" panose="020B0604020202020204" pitchFamily="34" charset="0"/>
                <a:cs typeface="Arial" panose="020B0604020202020204" pitchFamily="34" charset="0"/>
              </a:rPr>
              <a:t>dispositivos, componentes tecnológicos y sistemas de seguridad electrónica conectados a centrales receptoras de alarmas, centros de control o de videovigilancia, así como la operación de dichas centrales y centros.</a:t>
            </a:r>
          </a:p>
          <a:p>
            <a:pPr marL="231775" indent="-231775" algn="just">
              <a:spcBef>
                <a:spcPts val="0"/>
              </a:spcBef>
              <a:buAutoNum type="arabicPeriod"/>
            </a:pPr>
            <a:r>
              <a:rPr lang="es-CL" sz="1600" b="1" dirty="0">
                <a:latin typeface="Arial" panose="020B0604020202020204" pitchFamily="34" charset="0"/>
                <a:cs typeface="Arial" panose="020B0604020202020204" pitchFamily="34" charset="0"/>
              </a:rPr>
              <a:t>La asesoría </a:t>
            </a:r>
            <a:r>
              <a:rPr lang="es-CL" sz="1600" dirty="0">
                <a:latin typeface="Arial" panose="020B0604020202020204" pitchFamily="34" charset="0"/>
                <a:cs typeface="Arial" panose="020B0604020202020204" pitchFamily="34" charset="0"/>
              </a:rPr>
              <a:t>en materias de seguridad. Se entenderá para estos efectos por tal aquellas labores que consistan en dar consejo o ilustrar a una persona o entidad, con el propósito de ejecutar el buen funcionamiento de una instalación, tanto en sus bienes como en los individuos que en ella se encuentren, evitando que ésta falle, se frustre o sea violentada.</a:t>
            </a:r>
          </a:p>
          <a:p>
            <a:pPr marL="231775" indent="-231775" algn="just">
              <a:spcBef>
                <a:spcPts val="0"/>
              </a:spcBef>
              <a:buAutoNum type="arabicPeriod"/>
            </a:pPr>
            <a:r>
              <a:rPr lang="es-CL" sz="1600" b="1" dirty="0">
                <a:latin typeface="Arial" panose="020B0604020202020204" pitchFamily="34" charset="0"/>
                <a:cs typeface="Arial" panose="020B0604020202020204" pitchFamily="34" charset="0"/>
              </a:rPr>
              <a:t>La formación y capacitación </a:t>
            </a:r>
            <a:r>
              <a:rPr lang="es-CL" sz="1600" dirty="0">
                <a:latin typeface="Arial" panose="020B0604020202020204" pitchFamily="34" charset="0"/>
                <a:cs typeface="Arial" panose="020B0604020202020204" pitchFamily="34" charset="0"/>
              </a:rPr>
              <a:t>de vigilantes privados, guardias de seguridad y demás personas naturales que desarrollen labores de seguridad privada, de conformidad a esta ley.</a:t>
            </a:r>
          </a:p>
          <a:p>
            <a:pPr marL="231775" indent="-231775" algn="just">
              <a:spcBef>
                <a:spcPts val="0"/>
              </a:spcBef>
              <a:buAutoNum type="arabicPeriod"/>
            </a:pPr>
            <a:r>
              <a:rPr lang="es-CL" sz="1600" b="1" dirty="0">
                <a:latin typeface="Arial" panose="020B0604020202020204" pitchFamily="34" charset="0"/>
                <a:cs typeface="Arial" panose="020B0604020202020204" pitchFamily="34" charset="0"/>
              </a:rPr>
              <a:t>La custodia y transporte de carga sobredimensionada.</a:t>
            </a:r>
          </a:p>
          <a:p>
            <a:endParaRPr lang="es-CL" sz="1500" dirty="0"/>
          </a:p>
        </p:txBody>
      </p:sp>
    </p:spTree>
    <p:extLst>
      <p:ext uri="{BB962C8B-B14F-4D97-AF65-F5344CB8AC3E}">
        <p14:creationId xmlns:p14="http://schemas.microsoft.com/office/powerpoint/2010/main" val="1614094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6993647-8EB7-CE28-7E8B-FC4A0F36943F}"/>
              </a:ext>
            </a:extLst>
          </p:cNvPr>
          <p:cNvSpPr>
            <a:spLocks noGrp="1"/>
          </p:cNvSpPr>
          <p:nvPr>
            <p:ph type="title"/>
          </p:nvPr>
        </p:nvSpPr>
        <p:spPr>
          <a:xfrm>
            <a:off x="572493" y="238539"/>
            <a:ext cx="11018520" cy="1434415"/>
          </a:xfrm>
        </p:spPr>
        <p:txBody>
          <a:bodyPr anchor="b">
            <a:normAutofit/>
          </a:bodyPr>
          <a:lstStyle/>
          <a:p>
            <a:r>
              <a:rPr lang="es-CL" sz="4600"/>
              <a:t>¿Qué se entiende por Empresa de Seguridad?</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1D00150-44DE-B7E9-DEB5-21E1F19DB13A}"/>
              </a:ext>
            </a:extLst>
          </p:cNvPr>
          <p:cNvSpPr>
            <a:spLocks noGrp="1"/>
          </p:cNvSpPr>
          <p:nvPr>
            <p:ph idx="1"/>
          </p:nvPr>
        </p:nvSpPr>
        <p:spPr>
          <a:xfrm>
            <a:off x="572493" y="2071316"/>
            <a:ext cx="6713552" cy="4119172"/>
          </a:xfrm>
        </p:spPr>
        <p:txBody>
          <a:bodyPr anchor="t">
            <a:normAutofit/>
          </a:bodyPr>
          <a:lstStyle/>
          <a:p>
            <a:pPr marL="0" indent="0" algn="just">
              <a:buNone/>
            </a:pPr>
            <a:r>
              <a:rPr lang="es-CL" sz="2200" dirty="0"/>
              <a:t>Se entenderá por empresas de seguridad privada aquellas que tengan por objeto suministrar bienes o prestar servicios destinados a la protección de personas, bienes y procesos productivos de las actividades descritas en el artículo 2 ley 21.659 y dispongan de medios materiales, técnicos y humanos para ello.</a:t>
            </a:r>
          </a:p>
          <a:p>
            <a:endParaRPr lang="es-CL" sz="2200" dirty="0"/>
          </a:p>
        </p:txBody>
      </p:sp>
      <p:pic>
        <p:nvPicPr>
          <p:cNvPr id="5" name="Imagen 4">
            <a:extLst>
              <a:ext uri="{FF2B5EF4-FFF2-40B4-BE49-F238E27FC236}">
                <a16:creationId xmlns:a16="http://schemas.microsoft.com/office/drawing/2014/main" id="{AB72CD1A-BD55-432D-F761-FD0559C0855F}"/>
              </a:ext>
            </a:extLst>
          </p:cNvPr>
          <p:cNvPicPr>
            <a:picLocks noChangeAspect="1"/>
          </p:cNvPicPr>
          <p:nvPr/>
        </p:nvPicPr>
        <p:blipFill>
          <a:blip r:embed="rId2"/>
          <a:srcRect l="418" r="21625" b="1"/>
          <a:stretch>
            <a:fillRect/>
          </a:stretch>
        </p:blipFill>
        <p:spPr>
          <a:xfrm rot="5400000">
            <a:off x="7597934" y="2171700"/>
            <a:ext cx="4096512" cy="3941064"/>
          </a:xfrm>
          <a:prstGeom prst="rect">
            <a:avLst/>
          </a:prstGeom>
        </p:spPr>
      </p:pic>
    </p:spTree>
    <p:extLst>
      <p:ext uri="{BB962C8B-B14F-4D97-AF65-F5344CB8AC3E}">
        <p14:creationId xmlns:p14="http://schemas.microsoft.com/office/powerpoint/2010/main" val="2716598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E82B23F-C969-58A9-7CF4-EC7C28215637}"/>
              </a:ext>
            </a:extLst>
          </p:cNvPr>
          <p:cNvSpPr>
            <a:spLocks noGrp="1"/>
          </p:cNvSpPr>
          <p:nvPr>
            <p:ph type="title"/>
          </p:nvPr>
        </p:nvSpPr>
        <p:spPr>
          <a:xfrm>
            <a:off x="572493" y="238539"/>
            <a:ext cx="11018520" cy="1434415"/>
          </a:xfrm>
        </p:spPr>
        <p:txBody>
          <a:bodyPr anchor="b">
            <a:normAutofit/>
          </a:bodyPr>
          <a:lstStyle/>
          <a:p>
            <a:r>
              <a:rPr lang="es-CL" sz="4600" dirty="0"/>
              <a:t>¿Qué se entiende por empresa de recursos tecnológicos?</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021F705-2530-6553-2248-1B22F826A9B7}"/>
              </a:ext>
            </a:extLst>
          </p:cNvPr>
          <p:cNvSpPr>
            <a:spLocks noGrp="1"/>
          </p:cNvSpPr>
          <p:nvPr>
            <p:ph idx="1"/>
          </p:nvPr>
        </p:nvSpPr>
        <p:spPr>
          <a:xfrm>
            <a:off x="572493" y="2071316"/>
            <a:ext cx="6713552" cy="4119172"/>
          </a:xfrm>
        </p:spPr>
        <p:txBody>
          <a:bodyPr anchor="t">
            <a:normAutofit/>
          </a:bodyPr>
          <a:lstStyle/>
          <a:p>
            <a:pPr marL="0" indent="0" algn="just">
              <a:buNone/>
            </a:pPr>
            <a:r>
              <a:rPr lang="es-CL" sz="1600" dirty="0">
                <a:latin typeface="Arial" panose="020B0604020202020204" pitchFamily="34" charset="0"/>
                <a:cs typeface="Arial" panose="020B0604020202020204" pitchFamily="34" charset="0"/>
              </a:rPr>
              <a:t>Empresas de seguridad electrónica son aquellas que tienen por objeto la instalación y mantenimiento de aparatos, equipos, dispositivos, componentes tecnológicos y sistemas de seguridad con fines privados y conectados a centrales receptoras de alarmas, centros de control o de videovigilancia privados, así como la operación de dichas centrales y centros, y disponen de medios materiales, técnicos y humanos para ello.</a:t>
            </a:r>
          </a:p>
          <a:p>
            <a:endParaRPr lang="es-CL" sz="2200" dirty="0"/>
          </a:p>
        </p:txBody>
      </p:sp>
      <p:pic>
        <p:nvPicPr>
          <p:cNvPr id="5" name="Imagen 4">
            <a:extLst>
              <a:ext uri="{FF2B5EF4-FFF2-40B4-BE49-F238E27FC236}">
                <a16:creationId xmlns:a16="http://schemas.microsoft.com/office/drawing/2014/main" id="{08117EB3-F7B3-D1C9-3598-B55278C873DC}"/>
              </a:ext>
            </a:extLst>
          </p:cNvPr>
          <p:cNvPicPr>
            <a:picLocks noChangeAspect="1"/>
          </p:cNvPicPr>
          <p:nvPr/>
        </p:nvPicPr>
        <p:blipFill>
          <a:blip r:embed="rId2"/>
          <a:srcRect l="27857" r="11534"/>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425635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1BB3F04-85BA-4110-84AD-0D02AC0F0C63}"/>
              </a:ext>
            </a:extLst>
          </p:cNvPr>
          <p:cNvSpPr>
            <a:spLocks noGrp="1"/>
          </p:cNvSpPr>
          <p:nvPr>
            <p:ph type="title"/>
          </p:nvPr>
        </p:nvSpPr>
        <p:spPr>
          <a:xfrm>
            <a:off x="686834" y="591344"/>
            <a:ext cx="3200400" cy="5585619"/>
          </a:xfrm>
        </p:spPr>
        <p:txBody>
          <a:bodyPr>
            <a:normAutofit/>
          </a:bodyPr>
          <a:lstStyle/>
          <a:p>
            <a:r>
              <a:rPr lang="es-CL" sz="4100" dirty="0">
                <a:solidFill>
                  <a:srgbClr val="FFFFFF"/>
                </a:solidFill>
              </a:rPr>
              <a:t>Obligaciones para las personas jurídicas.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86147245-1A44-0F05-7858-267B818D5EAD}"/>
              </a:ext>
            </a:extLst>
          </p:cNvPr>
          <p:cNvSpPr>
            <a:spLocks noGrp="1"/>
          </p:cNvSpPr>
          <p:nvPr>
            <p:ph idx="1"/>
          </p:nvPr>
        </p:nvSpPr>
        <p:spPr>
          <a:xfrm>
            <a:off x="4447308" y="591344"/>
            <a:ext cx="6906491" cy="5585619"/>
          </a:xfrm>
        </p:spPr>
        <p:txBody>
          <a:bodyPr anchor="ctr">
            <a:normAutofit/>
          </a:bodyPr>
          <a:lstStyle/>
          <a:p>
            <a:pPr marL="514350" indent="-514350" algn="just">
              <a:buFont typeface="+mj-lt"/>
              <a:buAutoNum type="arabicPeriod"/>
            </a:pPr>
            <a:r>
              <a:rPr lang="es-CL" sz="2000" dirty="0"/>
              <a:t>Mantener bajo reserva toda información de que dispongan o que les sea proporcionada en razón de los servicios que prestan y velar porque su personal cumpla con la misma obligación. Ésta se mantendrá hasta por un período de cuatro años contado desde que haya cesado la prestación de los servicios y su infracción se considerará un incumplimiento grave para los efectos de esta ley. </a:t>
            </a:r>
          </a:p>
          <a:p>
            <a:pPr marL="514350" indent="-514350" algn="just">
              <a:buFont typeface="+mj-lt"/>
              <a:buAutoNum type="arabicPeriod"/>
            </a:pPr>
            <a:r>
              <a:rPr lang="es-CL" sz="2000" dirty="0"/>
              <a:t>Si la infracción del deber de reserva es cometida por personal de la empresa se sancionará con penas de presidio menor en sus grados mínimo a medio y multa de seis a diez unidades tributarias mensuales. Se exceptúa de lo dispuesto en este numeral la entrega de información que se lleve a cabo en cumplimiento de lo establecido en los números 3 y 4 del artículo 4 y en el artículo 6. Del mismo modo, no quedarán sujetos a este deber de reserva aquellos requerimientos de información realizados por los Tribunales de Justicia o por el Ministerio Público. </a:t>
            </a:r>
          </a:p>
          <a:p>
            <a:pPr marL="0" indent="0">
              <a:buNone/>
            </a:pPr>
            <a:endParaRPr lang="es-CL" sz="2000" dirty="0"/>
          </a:p>
        </p:txBody>
      </p:sp>
    </p:spTree>
    <p:extLst>
      <p:ext uri="{BB962C8B-B14F-4D97-AF65-F5344CB8AC3E}">
        <p14:creationId xmlns:p14="http://schemas.microsoft.com/office/powerpoint/2010/main" val="1739656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8E240E4-B32E-7939-7A4A-39C9C16FCEB3}"/>
              </a:ext>
            </a:extLst>
          </p:cNvPr>
          <p:cNvSpPr>
            <a:spLocks noGrp="1"/>
          </p:cNvSpPr>
          <p:nvPr>
            <p:ph type="title"/>
          </p:nvPr>
        </p:nvSpPr>
        <p:spPr>
          <a:xfrm>
            <a:off x="686834" y="591344"/>
            <a:ext cx="3200400" cy="5585619"/>
          </a:xfrm>
        </p:spPr>
        <p:txBody>
          <a:bodyPr>
            <a:normAutofit/>
          </a:bodyPr>
          <a:lstStyle/>
          <a:p>
            <a:r>
              <a:rPr lang="es-CL" sz="4100" dirty="0">
                <a:solidFill>
                  <a:srgbClr val="FFFFFF"/>
                </a:solidFill>
              </a:rPr>
              <a:t>Obligaciones para las personas jurídicas..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C9A18DFD-0A04-79BB-8969-D1B6EB9CB8DE}"/>
              </a:ext>
            </a:extLst>
          </p:cNvPr>
          <p:cNvSpPr>
            <a:spLocks noGrp="1"/>
          </p:cNvSpPr>
          <p:nvPr>
            <p:ph idx="1"/>
          </p:nvPr>
        </p:nvSpPr>
        <p:spPr>
          <a:xfrm>
            <a:off x="4167268" y="591344"/>
            <a:ext cx="7186531" cy="5585619"/>
          </a:xfrm>
        </p:spPr>
        <p:txBody>
          <a:bodyPr anchor="ctr">
            <a:noAutofit/>
          </a:bodyPr>
          <a:lstStyle/>
          <a:p>
            <a:pPr marL="401638" indent="-401638" algn="just">
              <a:buFont typeface="+mj-lt"/>
              <a:buAutoNum type="arabicPeriod" startAt="2"/>
            </a:pPr>
            <a:r>
              <a:rPr lang="es-CL" sz="2000" dirty="0"/>
              <a:t>Cumplir con las normas e instrucciones generales que imparta la Subsecretaría de Prevención del Delito. Ella podrá aplicar e interpretar administrativamente las disposiciones de esta ley y sus reglamentos e impartir instrucciones de general aplicación, en las materias de su competencia, sin perjuicio de las atribuciones propias del Ministerio encargado de la Seguridad Pública.</a:t>
            </a:r>
          </a:p>
          <a:p>
            <a:pPr marL="401638" indent="-401638" algn="just">
              <a:buFont typeface="+mj-lt"/>
              <a:buAutoNum type="arabicPeriod" startAt="2"/>
            </a:pPr>
            <a:endParaRPr lang="es-CL" sz="2000" dirty="0"/>
          </a:p>
          <a:p>
            <a:pPr marL="401638" indent="-401638" algn="just">
              <a:buNone/>
            </a:pPr>
            <a:r>
              <a:rPr lang="es-CL" sz="2000" dirty="0"/>
              <a:t>	Elaborar y enviar cada dos años, en la forma y oportunidad que determine el reglamento, un informe a la Subsecretaría de Prevención del Delito, que dé cuenta de lo siguiente:</a:t>
            </a:r>
          </a:p>
          <a:p>
            <a:pPr marL="401638" indent="-401638" algn="just">
              <a:buFont typeface="+mj-lt"/>
              <a:buAutoNum type="alphaLcParenR"/>
            </a:pPr>
            <a:r>
              <a:rPr lang="es-CL" sz="2000" dirty="0"/>
              <a:t>El cumplimiento de los requisitos de esta ley para actuar como empresa de seguridad privada. Si la Subsecretaría de Prevención del Delito verifica la pérdida de alguno de los requisitos podrá revocar la autorización concedida. Si se trata de requisitos subsanables, antes de revocar la autorización, la autoridad deberá fijar un plazo no inferior a treinta días para que la entidad acredite su cumplimiento. Lo anterior se llevará a cabo de conformidad al procedimiento establecido en el párrafo 4 del Título VI.</a:t>
            </a:r>
          </a:p>
          <a:p>
            <a:endParaRPr lang="es-CL" sz="2000" dirty="0"/>
          </a:p>
        </p:txBody>
      </p:sp>
    </p:spTree>
    <p:extLst>
      <p:ext uri="{BB962C8B-B14F-4D97-AF65-F5344CB8AC3E}">
        <p14:creationId xmlns:p14="http://schemas.microsoft.com/office/powerpoint/2010/main" val="897494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1E338EB-5008-30EA-4025-BAA89484051C}"/>
              </a:ext>
            </a:extLst>
          </p:cNvPr>
          <p:cNvSpPr>
            <a:spLocks noGrp="1"/>
          </p:cNvSpPr>
          <p:nvPr>
            <p:ph type="title"/>
          </p:nvPr>
        </p:nvSpPr>
        <p:spPr>
          <a:xfrm>
            <a:off x="686834" y="591344"/>
            <a:ext cx="3200400" cy="5585619"/>
          </a:xfrm>
        </p:spPr>
        <p:txBody>
          <a:bodyPr>
            <a:normAutofit/>
          </a:bodyPr>
          <a:lstStyle/>
          <a:p>
            <a:r>
              <a:rPr lang="es-CL" dirty="0">
                <a:solidFill>
                  <a:srgbClr val="FFFFFF"/>
                </a:solidFill>
              </a:rPr>
              <a:t>Obligaciones para las personas jurídicas.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1AC4BFF1-C4AF-89DF-B109-09C8FCA21A98}"/>
              </a:ext>
            </a:extLst>
          </p:cNvPr>
          <p:cNvSpPr>
            <a:spLocks noGrp="1"/>
          </p:cNvSpPr>
          <p:nvPr>
            <p:ph idx="1"/>
          </p:nvPr>
        </p:nvSpPr>
        <p:spPr>
          <a:xfrm>
            <a:off x="4447308" y="591344"/>
            <a:ext cx="6906491" cy="5585619"/>
          </a:xfrm>
        </p:spPr>
        <p:txBody>
          <a:bodyPr anchor="ctr">
            <a:normAutofit/>
          </a:bodyPr>
          <a:lstStyle/>
          <a:p>
            <a:pPr marL="0" indent="0" algn="just">
              <a:buNone/>
            </a:pPr>
            <a:r>
              <a:rPr lang="es-CL" sz="2200" dirty="0"/>
              <a:t>b) La nómina del personal durante el período y el cumplimiento de los requisitos establecidos para que desempeñen actividades de seguridad privada.</a:t>
            </a:r>
          </a:p>
          <a:p>
            <a:pPr marL="0" indent="0" algn="just">
              <a:buNone/>
            </a:pPr>
            <a:r>
              <a:rPr lang="es-CL" sz="2200" dirty="0"/>
              <a:t>c) La celebración de los contratos de prestación de los distintos servicios de seguridad privada, los que deberán, en todo caso, formalizarse por escrito.</a:t>
            </a:r>
          </a:p>
          <a:p>
            <a:pPr marL="0" indent="0" algn="just">
              <a:buNone/>
            </a:pPr>
            <a:endParaRPr lang="es-CL" sz="2200" dirty="0"/>
          </a:p>
          <a:p>
            <a:pPr marL="0" indent="0" algn="just">
              <a:buNone/>
            </a:pPr>
            <a:r>
              <a:rPr lang="es-CL" sz="2200" dirty="0"/>
              <a:t>4. Remitir cualquier antecedente o información solicitada por la Subsecretaría de Prevención del Delito o la autoridad fiscalizadora respectiva, dentro del plazo que dichas instituciones determinen.</a:t>
            </a:r>
          </a:p>
          <a:p>
            <a:pPr marL="0" indent="0" algn="just">
              <a:buNone/>
            </a:pPr>
            <a:endParaRPr lang="es-CL" sz="2200" dirty="0"/>
          </a:p>
          <a:p>
            <a:pPr marL="0" indent="0" algn="just">
              <a:buNone/>
            </a:pPr>
            <a:r>
              <a:rPr lang="es-CL" sz="2200" dirty="0"/>
              <a:t>5. Las demás que determinen la ley y el reglamento.</a:t>
            </a:r>
          </a:p>
          <a:p>
            <a:endParaRPr lang="es-CL" sz="2200" dirty="0"/>
          </a:p>
        </p:txBody>
      </p:sp>
    </p:spTree>
    <p:extLst>
      <p:ext uri="{BB962C8B-B14F-4D97-AF65-F5344CB8AC3E}">
        <p14:creationId xmlns:p14="http://schemas.microsoft.com/office/powerpoint/2010/main" val="713665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13744A9-7652-94ED-E066-EFAD5958F033}"/>
              </a:ext>
            </a:extLst>
          </p:cNvPr>
          <p:cNvSpPr>
            <a:spLocks noGrp="1"/>
          </p:cNvSpPr>
          <p:nvPr>
            <p:ph type="title"/>
          </p:nvPr>
        </p:nvSpPr>
        <p:spPr>
          <a:xfrm>
            <a:off x="640080" y="325369"/>
            <a:ext cx="4368602" cy="1956841"/>
          </a:xfrm>
        </p:spPr>
        <p:txBody>
          <a:bodyPr anchor="b">
            <a:normAutofit/>
          </a:bodyPr>
          <a:lstStyle/>
          <a:p>
            <a:r>
              <a:rPr lang="es-CL" sz="4600" dirty="0"/>
              <a:t>¿Quien es el vigilante Privado?</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F12F419-E380-CBFF-308C-B994827A3A61}"/>
              </a:ext>
            </a:extLst>
          </p:cNvPr>
          <p:cNvSpPr>
            <a:spLocks noGrp="1"/>
          </p:cNvSpPr>
          <p:nvPr>
            <p:ph idx="1"/>
          </p:nvPr>
        </p:nvSpPr>
        <p:spPr>
          <a:xfrm>
            <a:off x="640080" y="2872899"/>
            <a:ext cx="4243589" cy="3320668"/>
          </a:xfrm>
        </p:spPr>
        <p:txBody>
          <a:bodyPr>
            <a:normAutofit/>
          </a:bodyPr>
          <a:lstStyle/>
          <a:p>
            <a:r>
              <a:rPr lang="es-CL" sz="1700"/>
              <a:t>El vigilante privado será quien realice labores de protección a personas y bienes, dentro de un recinto o área determinada, autorizado para portar armas, credencial y uniforme.</a:t>
            </a:r>
          </a:p>
          <a:p>
            <a:pPr marL="0" indent="0">
              <a:buNone/>
            </a:pPr>
            <a:endParaRPr lang="es-CL" sz="1700"/>
          </a:p>
          <a:p>
            <a:r>
              <a:rPr lang="es-CL" sz="1700"/>
              <a:t>El vigilante privado tendrá la calidad de trabajador dependiente de la entidad en la que presta servicios o de la empresa de seguridad en el caso del artículo 22 y le serán aplicables las normas del Código del Trabajo.</a:t>
            </a:r>
          </a:p>
          <a:p>
            <a:endParaRPr lang="es-CL" sz="1700"/>
          </a:p>
        </p:txBody>
      </p:sp>
      <p:pic>
        <p:nvPicPr>
          <p:cNvPr id="4" name="Picture 2" descr="O. S. 10 - Zona de Seguridad Privada, Control de Armas y Explosivos">
            <a:extLst>
              <a:ext uri="{FF2B5EF4-FFF2-40B4-BE49-F238E27FC236}">
                <a16:creationId xmlns:a16="http://schemas.microsoft.com/office/drawing/2014/main" id="{7D165FE4-EE72-0232-5CE4-A8A0D4DDC7B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0526" r="27035"/>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6782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2E3781-5676-9458-7F09-9D8BEF22D5D5}"/>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86A3EF0-7B80-B69F-303A-CA3F8BFDC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376E309-4E4C-AF40-4973-C4B1FF74DFE2}"/>
              </a:ext>
            </a:extLst>
          </p:cNvPr>
          <p:cNvSpPr>
            <a:spLocks noGrp="1"/>
          </p:cNvSpPr>
          <p:nvPr>
            <p:ph type="title"/>
          </p:nvPr>
        </p:nvSpPr>
        <p:spPr>
          <a:xfrm>
            <a:off x="640080" y="325369"/>
            <a:ext cx="4368602" cy="1956841"/>
          </a:xfrm>
        </p:spPr>
        <p:txBody>
          <a:bodyPr anchor="b">
            <a:normAutofit fontScale="90000"/>
          </a:bodyPr>
          <a:lstStyle/>
          <a:p>
            <a:r>
              <a:rPr lang="es-CL" sz="4600" dirty="0"/>
              <a:t>¿Requisitos para el vigilante Privado?</a:t>
            </a:r>
          </a:p>
        </p:txBody>
      </p:sp>
      <p:sp>
        <p:nvSpPr>
          <p:cNvPr id="11" name="sketchy line">
            <a:extLst>
              <a:ext uri="{FF2B5EF4-FFF2-40B4-BE49-F238E27FC236}">
                <a16:creationId xmlns:a16="http://schemas.microsoft.com/office/drawing/2014/main" id="{FC22C43F-6C54-3B64-BFA9-53947D42FF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87A7F73-A04B-66C4-F5AC-8E050F5E1034}"/>
              </a:ext>
            </a:extLst>
          </p:cNvPr>
          <p:cNvSpPr>
            <a:spLocks noGrp="1"/>
          </p:cNvSpPr>
          <p:nvPr>
            <p:ph idx="1"/>
          </p:nvPr>
        </p:nvSpPr>
        <p:spPr>
          <a:xfrm>
            <a:off x="471551" y="2817001"/>
            <a:ext cx="4368601" cy="3829280"/>
          </a:xfrm>
        </p:spPr>
        <p:txBody>
          <a:bodyPr>
            <a:normAutofit fontScale="25000" lnSpcReduction="20000"/>
          </a:bodyPr>
          <a:lstStyle/>
          <a:p>
            <a:pPr marL="0" indent="0" algn="just">
              <a:lnSpc>
                <a:spcPct val="120000"/>
              </a:lnSpc>
              <a:spcBef>
                <a:spcPts val="0"/>
              </a:spcBef>
              <a:buNone/>
            </a:pPr>
            <a:r>
              <a:rPr lang="es-CL" sz="5600" dirty="0">
                <a:latin typeface="Arial" panose="020B0604020202020204" pitchFamily="34" charset="0"/>
                <a:cs typeface="Arial" panose="020B0604020202020204" pitchFamily="34" charset="0"/>
              </a:rPr>
              <a:t>Los vigilantes privados, además de los requisitos generales establecidos en el artículo 46, ley </a:t>
            </a:r>
            <a:r>
              <a:rPr lang="es-CL" sz="5600" dirty="0" err="1">
                <a:latin typeface="Arial" panose="020B0604020202020204" pitchFamily="34" charset="0"/>
                <a:cs typeface="Arial" panose="020B0604020202020204" pitchFamily="34" charset="0"/>
              </a:rPr>
              <a:t>N°</a:t>
            </a:r>
            <a:r>
              <a:rPr lang="es-CL" sz="5600" dirty="0">
                <a:latin typeface="Arial" panose="020B0604020202020204" pitchFamily="34" charset="0"/>
                <a:cs typeface="Arial" panose="020B0604020202020204" pitchFamily="34" charset="0"/>
              </a:rPr>
              <a:t> 21.659, deberán cumplir específicamente con los siguientes:</a:t>
            </a:r>
          </a:p>
          <a:p>
            <a:pPr marL="0" indent="0" algn="just">
              <a:lnSpc>
                <a:spcPct val="120000"/>
              </a:lnSpc>
              <a:spcBef>
                <a:spcPts val="0"/>
              </a:spcBef>
              <a:buNone/>
            </a:pPr>
            <a:endParaRPr lang="es-CL" sz="5600" dirty="0">
              <a:latin typeface="Arial" panose="020B0604020202020204" pitchFamily="34" charset="0"/>
              <a:cs typeface="Arial" panose="020B0604020202020204" pitchFamily="34" charset="0"/>
            </a:endParaRPr>
          </a:p>
          <a:p>
            <a:pPr marL="184150" indent="-184150" algn="just">
              <a:lnSpc>
                <a:spcPct val="120000"/>
              </a:lnSpc>
              <a:spcBef>
                <a:spcPts val="0"/>
              </a:spcBef>
              <a:buFont typeface="+mj-lt"/>
              <a:buAutoNum type="arabicPeriod"/>
            </a:pPr>
            <a:r>
              <a:rPr lang="es-CL" sz="5600" dirty="0">
                <a:latin typeface="Arial" panose="020B0604020202020204" pitchFamily="34" charset="0"/>
                <a:cs typeface="Arial" panose="020B0604020202020204" pitchFamily="34" charset="0"/>
              </a:rPr>
              <a:t>Haber cumplido con lo establecido en el decreto </a:t>
            </a:r>
            <a:r>
              <a:rPr lang="es-CL" sz="5600" dirty="0" err="1">
                <a:latin typeface="Arial" panose="020B0604020202020204" pitchFamily="34" charset="0"/>
                <a:cs typeface="Arial" panose="020B0604020202020204" pitchFamily="34" charset="0"/>
              </a:rPr>
              <a:t>N°</a:t>
            </a:r>
            <a:r>
              <a:rPr lang="es-CL" sz="5600" dirty="0">
                <a:latin typeface="Arial" panose="020B0604020202020204" pitchFamily="34" charset="0"/>
                <a:cs typeface="Arial" panose="020B0604020202020204" pitchFamily="34" charset="0"/>
              </a:rPr>
              <a:t> 83, de 2007, del Ministerio de Defensa Nacional, que aprueba Reglamento Complementario de la Ley </a:t>
            </a:r>
            <a:r>
              <a:rPr lang="es-CL" sz="5600" dirty="0" err="1">
                <a:latin typeface="Arial" panose="020B0604020202020204" pitchFamily="34" charset="0"/>
                <a:cs typeface="Arial" panose="020B0604020202020204" pitchFamily="34" charset="0"/>
              </a:rPr>
              <a:t>N°</a:t>
            </a:r>
            <a:r>
              <a:rPr lang="es-CL" sz="5600" dirty="0">
                <a:latin typeface="Arial" panose="020B0604020202020204" pitchFamily="34" charset="0"/>
                <a:cs typeface="Arial" panose="020B0604020202020204" pitchFamily="34" charset="0"/>
              </a:rPr>
              <a:t> 17.798, sobre Control de Armas y elementos similares, en cuanto al uso de armas de fuego.</a:t>
            </a:r>
          </a:p>
          <a:p>
            <a:pPr marL="184150" indent="-184150" algn="just">
              <a:lnSpc>
                <a:spcPct val="120000"/>
              </a:lnSpc>
              <a:spcBef>
                <a:spcPts val="0"/>
              </a:spcBef>
              <a:buFont typeface="+mj-lt"/>
              <a:buAutoNum type="arabicPeriod"/>
            </a:pPr>
            <a:r>
              <a:rPr lang="es-CL" sz="5600" dirty="0">
                <a:latin typeface="Arial" panose="020B0604020202020204" pitchFamily="34" charset="0"/>
                <a:cs typeface="Arial" panose="020B0604020202020204" pitchFamily="34" charset="0"/>
              </a:rPr>
              <a:t>Haber aprobado un curso especial de formación y perfeccionamiento </a:t>
            </a:r>
          </a:p>
          <a:p>
            <a:pPr marL="184150" indent="-184150" algn="just">
              <a:lnSpc>
                <a:spcPct val="120000"/>
              </a:lnSpc>
              <a:spcBef>
                <a:spcPts val="0"/>
              </a:spcBef>
              <a:buFont typeface="+mj-lt"/>
              <a:buAutoNum type="arabicPeriod"/>
            </a:pPr>
            <a:r>
              <a:rPr lang="es-CL" sz="5600" dirty="0">
                <a:latin typeface="Arial" panose="020B0604020202020204" pitchFamily="34" charset="0"/>
                <a:cs typeface="Arial" panose="020B0604020202020204" pitchFamily="34" charset="0"/>
              </a:rPr>
              <a:t>No haber sido declarado con invalidez de segunda o de tercera clase por el sistema previsional y de salud de la Caja de Previsión de la Defensa Nacional o de la Dirección de Previsión de Carabineros de Chile, </a:t>
            </a:r>
            <a:endParaRPr lang="es-CL" sz="1700" dirty="0"/>
          </a:p>
        </p:txBody>
      </p:sp>
      <p:pic>
        <p:nvPicPr>
          <p:cNvPr id="4" name="Picture 2" descr="O. S. 10 - Zona de Seguridad Privada, Control de Armas y Explosivos">
            <a:extLst>
              <a:ext uri="{FF2B5EF4-FFF2-40B4-BE49-F238E27FC236}">
                <a16:creationId xmlns:a16="http://schemas.microsoft.com/office/drawing/2014/main" id="{E71127BF-90BF-FB9A-B9FD-849FC1FA3DB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0526" r="27035"/>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8600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18DADC-762C-7D7F-1A1D-09A34030027E}"/>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a:extLst>
              <a:ext uri="{FF2B5EF4-FFF2-40B4-BE49-F238E27FC236}">
                <a16:creationId xmlns:a16="http://schemas.microsoft.com/office/drawing/2014/main" id="{AD3DC80C-3FB9-2709-1BE3-789A806F6785}"/>
              </a:ext>
            </a:extLst>
          </p:cNvPr>
          <p:cNvPicPr>
            <a:picLocks noChangeAspect="1"/>
          </p:cNvPicPr>
          <p:nvPr/>
        </p:nvPicPr>
        <p:blipFill>
          <a:blip r:embed="rId2"/>
          <a:srcRect l="19736" t="9091" r="5861" b="1"/>
          <a:stretch>
            <a:fillRect/>
          </a:stretch>
        </p:blipFill>
        <p:spPr>
          <a:xfrm>
            <a:off x="3523488" y="10"/>
            <a:ext cx="8668512" cy="6857990"/>
          </a:xfrm>
          <a:prstGeom prst="rect">
            <a:avLst/>
          </a:prstGeom>
        </p:spPr>
      </p:pic>
      <p:sp>
        <p:nvSpPr>
          <p:cNvPr id="20" name="Rectangle 19">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ítulo 1">
            <a:extLst>
              <a:ext uri="{FF2B5EF4-FFF2-40B4-BE49-F238E27FC236}">
                <a16:creationId xmlns:a16="http://schemas.microsoft.com/office/drawing/2014/main" id="{DC26BA60-C639-4FD4-309E-A613132B1A50}"/>
              </a:ext>
            </a:extLst>
          </p:cNvPr>
          <p:cNvSpPr>
            <a:spLocks noGrp="1"/>
          </p:cNvSpPr>
          <p:nvPr>
            <p:ph type="title"/>
          </p:nvPr>
        </p:nvSpPr>
        <p:spPr>
          <a:xfrm>
            <a:off x="371094" y="1161288"/>
            <a:ext cx="3438144" cy="1124712"/>
          </a:xfrm>
        </p:spPr>
        <p:txBody>
          <a:bodyPr anchor="b">
            <a:normAutofit/>
          </a:bodyPr>
          <a:lstStyle/>
          <a:p>
            <a:r>
              <a:rPr lang="es-CL" sz="2800"/>
              <a:t>¿Quien es el Guardia de Seguridad?</a:t>
            </a:r>
          </a:p>
        </p:txBody>
      </p:sp>
      <p:sp>
        <p:nvSpPr>
          <p:cNvPr id="22" name="Rectangle 2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4" name="Rectangle 23">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Marcador de contenido 2">
            <a:extLst>
              <a:ext uri="{FF2B5EF4-FFF2-40B4-BE49-F238E27FC236}">
                <a16:creationId xmlns:a16="http://schemas.microsoft.com/office/drawing/2014/main" id="{DEC7E342-C8C7-BD57-0DE6-D3A157805928}"/>
              </a:ext>
            </a:extLst>
          </p:cNvPr>
          <p:cNvSpPr>
            <a:spLocks noGrp="1"/>
          </p:cNvSpPr>
          <p:nvPr>
            <p:ph idx="1"/>
          </p:nvPr>
        </p:nvSpPr>
        <p:spPr>
          <a:xfrm>
            <a:off x="371093" y="2718054"/>
            <a:ext cx="4863515" cy="3207258"/>
          </a:xfrm>
        </p:spPr>
        <p:txBody>
          <a:bodyPr anchor="t">
            <a:normAutofit/>
          </a:bodyPr>
          <a:lstStyle/>
          <a:p>
            <a:pPr marL="0" indent="0" algn="just">
              <a:buNone/>
            </a:pPr>
            <a:r>
              <a:rPr lang="es-CL" sz="1600" dirty="0"/>
              <a:t>Guardia de seguridad es aquel que, sin ser vigilante privado, otorga personalmente protección a personas y bienes, dentro de un recinto o área determinada y previamente delimitada.</a:t>
            </a:r>
          </a:p>
          <a:p>
            <a:endParaRPr lang="es-CL" sz="1700" dirty="0"/>
          </a:p>
        </p:txBody>
      </p:sp>
    </p:spTree>
    <p:extLst>
      <p:ext uri="{BB962C8B-B14F-4D97-AF65-F5344CB8AC3E}">
        <p14:creationId xmlns:p14="http://schemas.microsoft.com/office/powerpoint/2010/main" val="356348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389025-58E7-31F1-7191-82A3FD901002}"/>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8D69CD0-3D45-F386-1886-E52DB25E2376}"/>
              </a:ext>
            </a:extLst>
          </p:cNvPr>
          <p:cNvSpPr>
            <a:spLocks noGrp="1"/>
          </p:cNvSpPr>
          <p:nvPr>
            <p:ph type="title"/>
          </p:nvPr>
        </p:nvSpPr>
        <p:spPr>
          <a:xfrm>
            <a:off x="572493" y="238539"/>
            <a:ext cx="11018520" cy="1434415"/>
          </a:xfrm>
        </p:spPr>
        <p:txBody>
          <a:bodyPr anchor="b">
            <a:normAutofit/>
          </a:bodyPr>
          <a:lstStyle/>
          <a:p>
            <a:r>
              <a:rPr lang="es-CL" sz="5400"/>
              <a:t>Requisitos para Guardia de Seguridad</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F98D9B7-AF4A-CC8F-D294-CD3C12C9CD00}"/>
              </a:ext>
            </a:extLst>
          </p:cNvPr>
          <p:cNvSpPr>
            <a:spLocks noGrp="1"/>
          </p:cNvSpPr>
          <p:nvPr>
            <p:ph idx="1"/>
          </p:nvPr>
        </p:nvSpPr>
        <p:spPr>
          <a:xfrm>
            <a:off x="572493" y="2071316"/>
            <a:ext cx="6713552" cy="4119172"/>
          </a:xfrm>
        </p:spPr>
        <p:txBody>
          <a:bodyPr anchor="t">
            <a:normAutofit/>
          </a:bodyPr>
          <a:lstStyle/>
          <a:p>
            <a:pPr marL="0" indent="0" algn="just">
              <a:spcBef>
                <a:spcPts val="0"/>
              </a:spcBef>
              <a:buNone/>
            </a:pPr>
            <a:r>
              <a:rPr lang="es-CL" sz="1600" dirty="0">
                <a:latin typeface="Arial" panose="020B0604020202020204" pitchFamily="34" charset="0"/>
                <a:cs typeface="Arial" panose="020B0604020202020204" pitchFamily="34" charset="0"/>
              </a:rPr>
              <a:t>Para ejercer las labores de guardia de seguridad se deberán cumplir los requisitos establecidos en el artículo 46 y haber aprobado un curso de capacitación, de conformidad con lo dispuesto en esta ley y su reglamento. </a:t>
            </a:r>
          </a:p>
          <a:p>
            <a:pPr marL="0" indent="0" algn="just">
              <a:spcBef>
                <a:spcPts val="0"/>
              </a:spcBef>
              <a:buNone/>
            </a:pPr>
            <a:endParaRPr lang="es-CL" sz="1600" dirty="0">
              <a:latin typeface="Arial" panose="020B0604020202020204" pitchFamily="34" charset="0"/>
              <a:cs typeface="Arial" panose="020B0604020202020204" pitchFamily="34" charset="0"/>
            </a:endParaRPr>
          </a:p>
          <a:p>
            <a:pPr marL="0" indent="0" algn="just">
              <a:spcBef>
                <a:spcPts val="0"/>
              </a:spcBef>
              <a:buNone/>
            </a:pPr>
            <a:r>
              <a:rPr lang="es-CL" sz="1600" dirty="0">
                <a:latin typeface="Arial" panose="020B0604020202020204" pitchFamily="34" charset="0"/>
                <a:cs typeface="Arial" panose="020B0604020202020204" pitchFamily="34" charset="0"/>
              </a:rPr>
              <a:t>Los interesados deberán estar autorizados por la Subsecretaría de Prevención del Delito mediante resolución fundada. </a:t>
            </a:r>
          </a:p>
          <a:p>
            <a:pPr marL="0" indent="0" algn="just">
              <a:spcBef>
                <a:spcPts val="0"/>
              </a:spcBef>
              <a:buNone/>
            </a:pPr>
            <a:endParaRPr lang="es-CL" sz="1600" dirty="0">
              <a:latin typeface="Arial" panose="020B0604020202020204" pitchFamily="34" charset="0"/>
              <a:cs typeface="Arial" panose="020B0604020202020204" pitchFamily="34" charset="0"/>
            </a:endParaRPr>
          </a:p>
          <a:p>
            <a:pPr marL="0" indent="0" algn="just">
              <a:spcBef>
                <a:spcPts val="0"/>
              </a:spcBef>
              <a:buNone/>
            </a:pPr>
            <a:r>
              <a:rPr lang="es-CL" sz="1600" dirty="0">
                <a:latin typeface="Arial" panose="020B0604020202020204" pitchFamily="34" charset="0"/>
                <a:cs typeface="Arial" panose="020B0604020202020204" pitchFamily="34" charset="0"/>
              </a:rPr>
              <a:t>La autorización referida tendrá una vigencia de cuatro años, y podrá ser renovada por la Subsecretaría de Prevención del Delito por el mismo período u otro menor. En virtud de lo anterior, se entregará una licencia personal e intransferible que constará en una credencial emitida por la Subsecretaría de Prevención del Delito. </a:t>
            </a:r>
          </a:p>
          <a:p>
            <a:pPr marL="0" indent="0" algn="just">
              <a:spcBef>
                <a:spcPts val="0"/>
              </a:spcBef>
              <a:buNone/>
            </a:pPr>
            <a:endParaRPr lang="es-CL" sz="1600" dirty="0">
              <a:latin typeface="Arial" panose="020B0604020202020204" pitchFamily="34" charset="0"/>
              <a:cs typeface="Arial" panose="020B0604020202020204" pitchFamily="34" charset="0"/>
            </a:endParaRPr>
          </a:p>
          <a:p>
            <a:pPr marL="0" indent="0" algn="just">
              <a:spcBef>
                <a:spcPts val="0"/>
              </a:spcBef>
              <a:buNone/>
            </a:pPr>
            <a:r>
              <a:rPr lang="es-CL" sz="1600" dirty="0">
                <a:latin typeface="Arial" panose="020B0604020202020204" pitchFamily="34" charset="0"/>
                <a:cs typeface="Arial" panose="020B0604020202020204" pitchFamily="34" charset="0"/>
              </a:rPr>
              <a:t>Dicha credencial deberá ser portada en todo momento por el guardia de seguridad en su trabajo seguridad en el ejercicio de sus funciones.</a:t>
            </a:r>
          </a:p>
          <a:p>
            <a:endParaRPr lang="es-CL" sz="1500" dirty="0"/>
          </a:p>
        </p:txBody>
      </p:sp>
      <p:pic>
        <p:nvPicPr>
          <p:cNvPr id="5" name="Imagen 4">
            <a:extLst>
              <a:ext uri="{FF2B5EF4-FFF2-40B4-BE49-F238E27FC236}">
                <a16:creationId xmlns:a16="http://schemas.microsoft.com/office/drawing/2014/main" id="{0556D6E6-A661-EF35-8FF0-FCFE4068CE09}"/>
              </a:ext>
            </a:extLst>
          </p:cNvPr>
          <p:cNvPicPr>
            <a:picLocks noChangeAspect="1"/>
          </p:cNvPicPr>
          <p:nvPr/>
        </p:nvPicPr>
        <p:blipFill>
          <a:blip r:embed="rId2"/>
          <a:srcRect t="5411" r="-1" b="-1"/>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3795493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EF5C360-76BA-1D56-A85C-9442558C92A7}"/>
              </a:ext>
            </a:extLst>
          </p:cNvPr>
          <p:cNvSpPr>
            <a:spLocks noGrp="1"/>
          </p:cNvSpPr>
          <p:nvPr>
            <p:ph type="title"/>
          </p:nvPr>
        </p:nvSpPr>
        <p:spPr>
          <a:xfrm>
            <a:off x="686834" y="1153572"/>
            <a:ext cx="3200400" cy="4461163"/>
          </a:xfrm>
        </p:spPr>
        <p:txBody>
          <a:bodyPr>
            <a:normAutofit/>
          </a:bodyPr>
          <a:lstStyle/>
          <a:p>
            <a:r>
              <a:rPr lang="es-CL" dirty="0">
                <a:solidFill>
                  <a:srgbClr val="FFFFFF"/>
                </a:solidFill>
              </a:rPr>
              <a:t>¿Qué formación deben ser objeto los guardias?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5" name="Marcador de contenido 2">
            <a:extLst>
              <a:ext uri="{FF2B5EF4-FFF2-40B4-BE49-F238E27FC236}">
                <a16:creationId xmlns:a16="http://schemas.microsoft.com/office/drawing/2014/main" id="{B8D12B40-1332-D438-C655-623247794496}"/>
              </a:ext>
            </a:extLst>
          </p:cNvPr>
          <p:cNvSpPr>
            <a:spLocks noGrp="1"/>
          </p:cNvSpPr>
          <p:nvPr>
            <p:ph idx="1"/>
          </p:nvPr>
        </p:nvSpPr>
        <p:spPr>
          <a:xfrm>
            <a:off x="4447308" y="591344"/>
            <a:ext cx="6906491" cy="5585619"/>
          </a:xfrm>
        </p:spPr>
        <p:txBody>
          <a:bodyPr anchor="ctr">
            <a:normAutofit/>
          </a:bodyPr>
          <a:lstStyle/>
          <a:p>
            <a:pPr marL="514350" indent="-514350">
              <a:buFont typeface="+mj-lt"/>
              <a:buAutoNum type="arabicPeriod"/>
            </a:pPr>
            <a:r>
              <a:rPr lang="es-CL" sz="1800" b="1">
                <a:latin typeface="Arial" panose="020B0604020202020204" pitchFamily="34" charset="0"/>
                <a:cs typeface="Arial" panose="020B0604020202020204" pitchFamily="34" charset="0"/>
              </a:rPr>
              <a:t>Formación: </a:t>
            </a:r>
            <a:r>
              <a:rPr lang="es-CL" sz="1800">
                <a:latin typeface="Arial" panose="020B0604020202020204" pitchFamily="34" charset="0"/>
                <a:cs typeface="Arial" panose="020B0604020202020204" pitchFamily="34" charset="0"/>
              </a:rPr>
              <a:t>es aquel que habilita a una persona natural para desempeñarse como guardia de seguridad, cualquiera sea el nivel de riesgo de la entidad para la que se desempeñe. Su duración será de, a lo menos, noventa horas pedagógicas.</a:t>
            </a:r>
          </a:p>
          <a:p>
            <a:pPr marL="514350" indent="-514350">
              <a:buFont typeface="+mj-lt"/>
              <a:buAutoNum type="arabicPeriod"/>
            </a:pPr>
            <a:r>
              <a:rPr lang="es-CL" sz="1800" b="1">
                <a:latin typeface="Arial" panose="020B0604020202020204" pitchFamily="34" charset="0"/>
                <a:cs typeface="Arial" panose="020B0604020202020204" pitchFamily="34" charset="0"/>
              </a:rPr>
              <a:t>Perfeccionamiento: </a:t>
            </a:r>
            <a:r>
              <a:rPr lang="es-CL" sz="1800">
                <a:latin typeface="Arial" panose="020B0604020202020204" pitchFamily="34" charset="0"/>
                <a:cs typeface="Arial" panose="020B0604020202020204" pitchFamily="34" charset="0"/>
              </a:rPr>
              <a:t>es aquel que permite a los guardias de seguridad actualizar los conocimientos del curso de formación y acreditar sus competencias para desempeñarse en entidades que no se encuentren obligadas a tener medidas de seguridad privada, de conformidad a lo dispuesto en la ley </a:t>
            </a:r>
            <a:r>
              <a:rPr lang="es-CL" sz="1800" err="1">
                <a:latin typeface="Arial" panose="020B0604020202020204" pitchFamily="34" charset="0"/>
                <a:cs typeface="Arial" panose="020B0604020202020204" pitchFamily="34" charset="0"/>
              </a:rPr>
              <a:t>N°</a:t>
            </a:r>
            <a:r>
              <a:rPr lang="es-CL" sz="1800">
                <a:latin typeface="Arial" panose="020B0604020202020204" pitchFamily="34" charset="0"/>
                <a:cs typeface="Arial" panose="020B0604020202020204" pitchFamily="34" charset="0"/>
              </a:rPr>
              <a:t> 21.659 y al presente reglamento. Este curso deberá aprobarse cada cuatro años y deberá tener una duración de, a lo menos, treinta y seis horas pedagógicas.</a:t>
            </a:r>
          </a:p>
          <a:p>
            <a:pPr marL="514350" indent="-514350">
              <a:buFont typeface="+mj-lt"/>
              <a:buAutoNum type="arabicPeriod"/>
            </a:pPr>
            <a:r>
              <a:rPr lang="es-CL" sz="1800" b="1">
                <a:latin typeface="Arial" panose="020B0604020202020204" pitchFamily="34" charset="0"/>
                <a:cs typeface="Arial" panose="020B0604020202020204" pitchFamily="34" charset="0"/>
              </a:rPr>
              <a:t>Especialización:</a:t>
            </a:r>
            <a:r>
              <a:rPr lang="es-CL" sz="1800">
                <a:latin typeface="Arial" panose="020B0604020202020204" pitchFamily="34" charset="0"/>
                <a:cs typeface="Arial" panose="020B0604020202020204" pitchFamily="34" charset="0"/>
              </a:rPr>
              <a:t> es aquel que permite a un guardia de seguridad adquirir las competencias necesarias para desempeñarse en entidades o actividades de nivel de riesgo medio o alto. Este curso reemplazará al de perfeccionamiento, deberá aprobarse cada cuatro años y tendrá una duración de, a lo menos, treinta y seis horas pedagógicas.</a:t>
            </a:r>
          </a:p>
          <a:p>
            <a:endParaRPr lang="es-CL" sz="1800"/>
          </a:p>
        </p:txBody>
      </p:sp>
    </p:spTree>
    <p:extLst>
      <p:ext uri="{BB962C8B-B14F-4D97-AF65-F5344CB8AC3E}">
        <p14:creationId xmlns:p14="http://schemas.microsoft.com/office/powerpoint/2010/main" val="3499049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CB89660-CF91-70B5-D33E-D7498EDF2E01}"/>
              </a:ext>
            </a:extLst>
          </p:cNvPr>
          <p:cNvSpPr>
            <a:spLocks noGrp="1"/>
          </p:cNvSpPr>
          <p:nvPr>
            <p:ph type="title"/>
          </p:nvPr>
        </p:nvSpPr>
        <p:spPr>
          <a:xfrm>
            <a:off x="572493" y="238539"/>
            <a:ext cx="11018520" cy="1434415"/>
          </a:xfrm>
        </p:spPr>
        <p:txBody>
          <a:bodyPr anchor="b">
            <a:normAutofit/>
          </a:bodyPr>
          <a:lstStyle/>
          <a:p>
            <a:r>
              <a:rPr lang="es-CL" sz="4600"/>
              <a:t>¿Quienes son los porteros nocheros y rondines?</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7D95A0ED-8C90-B68A-C24B-C8944F2263C6}"/>
              </a:ext>
            </a:extLst>
          </p:cNvPr>
          <p:cNvSpPr>
            <a:spLocks noGrp="1"/>
          </p:cNvSpPr>
          <p:nvPr>
            <p:ph idx="1"/>
          </p:nvPr>
        </p:nvSpPr>
        <p:spPr>
          <a:xfrm>
            <a:off x="572493" y="2071316"/>
            <a:ext cx="6713552" cy="4119172"/>
          </a:xfrm>
        </p:spPr>
        <p:txBody>
          <a:bodyPr anchor="t">
            <a:normAutofit/>
          </a:bodyPr>
          <a:lstStyle/>
          <a:p>
            <a:pPr marL="0" indent="0">
              <a:buNone/>
            </a:pPr>
            <a:r>
              <a:rPr lang="es-CL" sz="2200">
                <a:latin typeface="Arial" panose="020B0604020202020204" pitchFamily="34" charset="0"/>
                <a:cs typeface="Arial" panose="020B0604020202020204" pitchFamily="34" charset="0"/>
              </a:rPr>
              <a:t>Para el ejercicio de sus funciones, los porteros, nocheros y rondines que cumplan funciones de seguridad privada, cursarán una capacitación especializada y diferenciada de los guardias de seguridad, en consideración a la naturaleza de su función, así como al riesgo de las labores que cumplen. Asimismo, los empleadores contratarán un seguro de vida en su favor. </a:t>
            </a:r>
          </a:p>
          <a:p>
            <a:pPr marL="0" indent="0">
              <a:buNone/>
            </a:pPr>
            <a:r>
              <a:rPr lang="es-CL" sz="2200">
                <a:latin typeface="Arial" panose="020B0604020202020204" pitchFamily="34" charset="0"/>
                <a:cs typeface="Arial" panose="020B0604020202020204" pitchFamily="34" charset="0"/>
              </a:rPr>
              <a:t>Los conserjes podrán someterse voluntariamente a este régimen, en caso de que desempeñen funciones de seguridad.</a:t>
            </a:r>
          </a:p>
          <a:p>
            <a:endParaRPr lang="es-CL" sz="2200"/>
          </a:p>
          <a:p>
            <a:endParaRPr lang="es-CL" sz="2200"/>
          </a:p>
        </p:txBody>
      </p:sp>
      <p:pic>
        <p:nvPicPr>
          <p:cNvPr id="5" name="Imagen 4">
            <a:extLst>
              <a:ext uri="{FF2B5EF4-FFF2-40B4-BE49-F238E27FC236}">
                <a16:creationId xmlns:a16="http://schemas.microsoft.com/office/drawing/2014/main" id="{4EBEF9BB-CAC9-C6D8-49D9-5811C77634F4}"/>
              </a:ext>
            </a:extLst>
          </p:cNvPr>
          <p:cNvPicPr>
            <a:picLocks noChangeAspect="1"/>
          </p:cNvPicPr>
          <p:nvPr/>
        </p:nvPicPr>
        <p:blipFill>
          <a:blip r:embed="rId2"/>
          <a:srcRect t="2707" r="-3" b="15435"/>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184424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02866A2-694B-AF91-2025-1777FBB9501D}"/>
              </a:ext>
            </a:extLst>
          </p:cNvPr>
          <p:cNvSpPr>
            <a:spLocks noGrp="1"/>
          </p:cNvSpPr>
          <p:nvPr>
            <p:ph type="title"/>
          </p:nvPr>
        </p:nvSpPr>
        <p:spPr>
          <a:xfrm>
            <a:off x="572493" y="238539"/>
            <a:ext cx="11018520" cy="1434415"/>
          </a:xfrm>
        </p:spPr>
        <p:txBody>
          <a:bodyPr anchor="b">
            <a:normAutofit/>
          </a:bodyPr>
          <a:lstStyle/>
          <a:p>
            <a:r>
              <a:rPr lang="es-CL" sz="5400" dirty="0"/>
              <a:t>Uso de Uniformes</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46E7943-0119-6835-4CC6-D64002F30E38}"/>
              </a:ext>
            </a:extLst>
          </p:cNvPr>
          <p:cNvSpPr>
            <a:spLocks noGrp="1"/>
          </p:cNvSpPr>
          <p:nvPr>
            <p:ph idx="1"/>
          </p:nvPr>
        </p:nvSpPr>
        <p:spPr>
          <a:xfrm>
            <a:off x="572493" y="2071316"/>
            <a:ext cx="6713552" cy="4119172"/>
          </a:xfrm>
        </p:spPr>
        <p:txBody>
          <a:bodyPr anchor="t">
            <a:normAutofit/>
          </a:bodyPr>
          <a:lstStyle/>
          <a:p>
            <a:pPr marL="0" marR="278130" indent="0" algn="just">
              <a:spcAft>
                <a:spcPts val="0"/>
              </a:spcAft>
              <a:buNone/>
            </a:pPr>
            <a:r>
              <a:rPr lang="es-ES" sz="1600" dirty="0">
                <a:latin typeface="Arial" panose="020B0604020202020204" pitchFamily="34" charset="0"/>
                <a:ea typeface="Verdana" panose="020B0604030504040204" pitchFamily="34" charset="0"/>
                <a:cs typeface="Arial" panose="020B0604020202020204" pitchFamily="34" charset="0"/>
              </a:rPr>
              <a:t>La decisión de proporcionar los uniformes que serán usados, así como el equipo a ser portado por el personal de seguridad, es una decisión administrativa pero que debe cumplir con las exigencias de la ley </a:t>
            </a:r>
            <a:r>
              <a:rPr lang="es-ES" sz="1600" dirty="0" err="1">
                <a:latin typeface="Arial" panose="020B0604020202020204" pitchFamily="34" charset="0"/>
                <a:ea typeface="Verdana" panose="020B0604030504040204" pitchFamily="34" charset="0"/>
                <a:cs typeface="Arial" panose="020B0604020202020204" pitchFamily="34" charset="0"/>
              </a:rPr>
              <a:t>N°</a:t>
            </a:r>
            <a:r>
              <a:rPr lang="es-ES" sz="1600" dirty="0">
                <a:latin typeface="Arial" panose="020B0604020202020204" pitchFamily="34" charset="0"/>
                <a:ea typeface="Verdana" panose="020B0604030504040204" pitchFamily="34" charset="0"/>
                <a:cs typeface="Arial" panose="020B0604020202020204" pitchFamily="34" charset="0"/>
              </a:rPr>
              <a:t> 21.659. Las decisiones deben tener en cuenta la protección y la comodidad, el papel y misión a desempeñar, la situación de trabajo, y el impacto en otros empleados, clientes, o visitantes. Los uniformes y equipos</a:t>
            </a:r>
            <a:r>
              <a:rPr lang="es-ES" sz="1600" spc="-6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seleccionados</a:t>
            </a:r>
            <a:r>
              <a:rPr lang="es-ES" sz="1600" spc="-7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deben</a:t>
            </a:r>
            <a:r>
              <a:rPr lang="es-ES" sz="1600" spc="-6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ser</a:t>
            </a:r>
            <a:r>
              <a:rPr lang="es-ES" sz="1600" spc="-6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funcionales,</a:t>
            </a:r>
            <a:r>
              <a:rPr lang="es-ES" sz="1600" spc="-7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durables,</a:t>
            </a:r>
            <a:r>
              <a:rPr lang="es-ES" sz="1600" spc="-7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y</a:t>
            </a:r>
            <a:r>
              <a:rPr lang="es-ES" sz="1600" spc="-7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profesionales</a:t>
            </a:r>
            <a:r>
              <a:rPr lang="es-ES" sz="1600" spc="-6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en </a:t>
            </a:r>
            <a:r>
              <a:rPr lang="es-ES" sz="1600" spc="-10" dirty="0">
                <a:latin typeface="Arial" panose="020B0604020202020204" pitchFamily="34" charset="0"/>
                <a:ea typeface="Verdana" panose="020B0604030504040204" pitchFamily="34" charset="0"/>
                <a:cs typeface="Arial" panose="020B0604020202020204" pitchFamily="34" charset="0"/>
              </a:rPr>
              <a:t>apariencia.</a:t>
            </a:r>
            <a:endParaRPr lang="es-CL" sz="1600" dirty="0">
              <a:latin typeface="Arial" panose="020B0604020202020204" pitchFamily="34" charset="0"/>
              <a:ea typeface="Verdana" panose="020B0604030504040204" pitchFamily="34" charset="0"/>
              <a:cs typeface="Arial" panose="020B0604020202020204" pitchFamily="34" charset="0"/>
            </a:endParaRPr>
          </a:p>
          <a:p>
            <a:pPr marL="0" marR="277495" indent="0" algn="just">
              <a:spcBef>
                <a:spcPts val="1015"/>
              </a:spcBef>
              <a:spcAft>
                <a:spcPts val="0"/>
              </a:spcAft>
              <a:buNone/>
            </a:pPr>
            <a:r>
              <a:rPr lang="es-ES" sz="1600" dirty="0">
                <a:latin typeface="Arial" panose="020B0604020202020204" pitchFamily="34" charset="0"/>
                <a:ea typeface="Verdana" panose="020B0604030504040204" pitchFamily="34" charset="0"/>
                <a:cs typeface="Arial" panose="020B0604020202020204" pitchFamily="34" charset="0"/>
              </a:rPr>
              <a:t>El</a:t>
            </a:r>
            <a:r>
              <a:rPr lang="es-ES" sz="1600" spc="-5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Oficial</a:t>
            </a:r>
            <a:r>
              <a:rPr lang="es-ES" sz="1600" spc="-5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de</a:t>
            </a:r>
            <a:r>
              <a:rPr lang="es-ES" sz="1600" spc="-4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Protección</a:t>
            </a:r>
            <a:r>
              <a:rPr lang="es-ES" sz="1600" spc="-5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uniformado</a:t>
            </a:r>
            <a:r>
              <a:rPr lang="es-ES" sz="1600" spc="-6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es</a:t>
            </a:r>
            <a:r>
              <a:rPr lang="es-ES" sz="1600" spc="-4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a</a:t>
            </a:r>
            <a:r>
              <a:rPr lang="es-ES" sz="1600" spc="-5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menudo</a:t>
            </a:r>
            <a:r>
              <a:rPr lang="es-ES" sz="1600" spc="-6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la</a:t>
            </a:r>
            <a:r>
              <a:rPr lang="es-ES" sz="1600" spc="-5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primera</a:t>
            </a:r>
            <a:r>
              <a:rPr lang="es-ES" sz="1600" spc="-5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impresión</a:t>
            </a:r>
            <a:r>
              <a:rPr lang="es-ES" sz="1600" spc="-5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que un cliente o visitante de un establecimiento tendrá de esa organización; un encargado de la protección a un cliente, profesionalmente uniformado y equipado será en conjunto un aporte</a:t>
            </a:r>
            <a:r>
              <a:rPr lang="es-ES" sz="1600" spc="-1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importante</a:t>
            </a:r>
            <a:r>
              <a:rPr lang="es-ES" sz="1600" spc="-3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para</a:t>
            </a:r>
            <a:r>
              <a:rPr lang="es-ES" sz="1600" spc="-1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el</a:t>
            </a:r>
            <a:r>
              <a:rPr lang="es-ES" sz="1600" spc="-3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departamento</a:t>
            </a:r>
            <a:r>
              <a:rPr lang="es-ES" sz="1600" spc="-2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de</a:t>
            </a:r>
            <a:r>
              <a:rPr lang="es-ES" sz="1600" spc="-30"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protección,</a:t>
            </a:r>
            <a:r>
              <a:rPr lang="es-ES" sz="1600" spc="-1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la</a:t>
            </a:r>
            <a:r>
              <a:rPr lang="es-ES" sz="1600" spc="-1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organización,</a:t>
            </a:r>
            <a:r>
              <a:rPr lang="es-ES" sz="1600" spc="-15" dirty="0">
                <a:latin typeface="Arial" panose="020B0604020202020204" pitchFamily="34" charset="0"/>
                <a:ea typeface="Verdana" panose="020B0604030504040204" pitchFamily="34" charset="0"/>
                <a:cs typeface="Arial" panose="020B0604020202020204" pitchFamily="34" charset="0"/>
              </a:rPr>
              <a:t> </a:t>
            </a:r>
            <a:r>
              <a:rPr lang="es-ES" sz="1600" dirty="0">
                <a:latin typeface="Arial" panose="020B0604020202020204" pitchFamily="34" charset="0"/>
                <a:ea typeface="Verdana" panose="020B0604030504040204" pitchFamily="34" charset="0"/>
                <a:cs typeface="Arial" panose="020B0604020202020204" pitchFamily="34" charset="0"/>
              </a:rPr>
              <a:t>y la profesión de protección en sí.</a:t>
            </a:r>
            <a:endParaRPr lang="es-CL" sz="1600" dirty="0">
              <a:latin typeface="Arial" panose="020B0604020202020204" pitchFamily="34" charset="0"/>
              <a:cs typeface="Arial" panose="020B0604020202020204" pitchFamily="34" charset="0"/>
            </a:endParaRPr>
          </a:p>
          <a:p>
            <a:endParaRPr lang="es-CL" sz="1700" dirty="0"/>
          </a:p>
        </p:txBody>
      </p:sp>
      <p:pic>
        <p:nvPicPr>
          <p:cNvPr id="5" name="Imagen 4">
            <a:extLst>
              <a:ext uri="{FF2B5EF4-FFF2-40B4-BE49-F238E27FC236}">
                <a16:creationId xmlns:a16="http://schemas.microsoft.com/office/drawing/2014/main" id="{0DFF798E-CB1D-7955-1BDA-2358F35BF649}"/>
              </a:ext>
            </a:extLst>
          </p:cNvPr>
          <p:cNvPicPr>
            <a:picLocks noChangeAspect="1"/>
          </p:cNvPicPr>
          <p:nvPr/>
        </p:nvPicPr>
        <p:blipFill>
          <a:blip r:embed="rId2"/>
          <a:srcRect l="36910" r="798"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7597227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B83ED46D-B30A-CA51-388B-8A7548C97C7B}"/>
              </a:ext>
            </a:extLst>
          </p:cNvPr>
          <p:cNvSpPr>
            <a:spLocks noGrp="1"/>
          </p:cNvSpPr>
          <p:nvPr>
            <p:ph type="title"/>
          </p:nvPr>
        </p:nvSpPr>
        <p:spPr>
          <a:xfrm>
            <a:off x="630936" y="640080"/>
            <a:ext cx="4818888" cy="1481328"/>
          </a:xfrm>
        </p:spPr>
        <p:txBody>
          <a:bodyPr anchor="b">
            <a:normAutofit/>
          </a:bodyPr>
          <a:lstStyle/>
          <a:p>
            <a:r>
              <a:rPr lang="es-CL" sz="4600"/>
              <a:t>Uso de Chalecos antibala y anticorte.</a:t>
            </a:r>
          </a:p>
        </p:txBody>
      </p:sp>
      <p:sp>
        <p:nvSpPr>
          <p:cNvPr id="1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BA64AF5-3340-49E6-08F4-E262DF4AD76E}"/>
              </a:ext>
            </a:extLst>
          </p:cNvPr>
          <p:cNvSpPr>
            <a:spLocks noGrp="1"/>
          </p:cNvSpPr>
          <p:nvPr>
            <p:ph idx="1"/>
          </p:nvPr>
        </p:nvSpPr>
        <p:spPr>
          <a:xfrm>
            <a:off x="630936" y="2660904"/>
            <a:ext cx="4818888" cy="3547872"/>
          </a:xfrm>
        </p:spPr>
        <p:txBody>
          <a:bodyPr anchor="t">
            <a:normAutofit/>
          </a:bodyPr>
          <a:lstStyle/>
          <a:p>
            <a:pPr marL="0" indent="0" algn="just">
              <a:buNone/>
            </a:pPr>
            <a:r>
              <a:rPr lang="es-CL" sz="1600" dirty="0"/>
              <a:t>Los empleadores deberán proporcionar a los guardias de seguridad privada elementos defensivos que permitan resguardar su vida e integridad física con el objeto de que puedan cumplir sus funciones como los chalecos antibalas y chalecos </a:t>
            </a:r>
            <a:r>
              <a:rPr lang="es-CL" sz="1600" dirty="0" err="1"/>
              <a:t>anticortes</a:t>
            </a:r>
            <a:r>
              <a:rPr lang="es-CL" sz="1600" dirty="0"/>
              <a:t>. Para ello, deberán contar con autorización de la Subsecretaría de Prevención del Delito, previo informe de la autoridad fiscalizadora.</a:t>
            </a:r>
          </a:p>
          <a:p>
            <a:endParaRPr lang="es-CL" sz="2000" dirty="0"/>
          </a:p>
        </p:txBody>
      </p:sp>
      <p:pic>
        <p:nvPicPr>
          <p:cNvPr id="4" name="Imagen 3">
            <a:extLst>
              <a:ext uri="{FF2B5EF4-FFF2-40B4-BE49-F238E27FC236}">
                <a16:creationId xmlns:a16="http://schemas.microsoft.com/office/drawing/2014/main" id="{7A43FC4C-C421-F951-ACC8-5F2DC60BFA72}"/>
              </a:ext>
            </a:extLst>
          </p:cNvPr>
          <p:cNvPicPr>
            <a:picLocks noChangeAspect="1"/>
          </p:cNvPicPr>
          <p:nvPr/>
        </p:nvPicPr>
        <p:blipFill>
          <a:blip r:embed="rId2"/>
          <a:srcRect r="8364"/>
          <a:stretch/>
        </p:blipFill>
        <p:spPr>
          <a:xfrm>
            <a:off x="6145432" y="640080"/>
            <a:ext cx="5366200" cy="5577840"/>
          </a:xfrm>
          <a:prstGeom prst="rect">
            <a:avLst/>
          </a:prstGeom>
        </p:spPr>
      </p:pic>
    </p:spTree>
    <p:extLst>
      <p:ext uri="{BB962C8B-B14F-4D97-AF65-F5344CB8AC3E}">
        <p14:creationId xmlns:p14="http://schemas.microsoft.com/office/powerpoint/2010/main" val="2501239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3C5C833E-0A18-6950-3309-7A9B5E38AC95}"/>
              </a:ext>
            </a:extLst>
          </p:cNvPr>
          <p:cNvSpPr>
            <a:spLocks noGrp="1"/>
          </p:cNvSpPr>
          <p:nvPr>
            <p:ph type="title"/>
          </p:nvPr>
        </p:nvSpPr>
        <p:spPr>
          <a:xfrm>
            <a:off x="572493" y="238539"/>
            <a:ext cx="11018520" cy="1434415"/>
          </a:xfrm>
        </p:spPr>
        <p:txBody>
          <a:bodyPr anchor="b">
            <a:normAutofit/>
          </a:bodyPr>
          <a:lstStyle/>
          <a:p>
            <a:r>
              <a:rPr lang="es-CL" sz="5400"/>
              <a:t>Seguros de Vida.</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6211CA09-6112-FE84-ADAD-119F6AF81321}"/>
              </a:ext>
            </a:extLst>
          </p:cNvPr>
          <p:cNvSpPr>
            <a:spLocks noGrp="1"/>
          </p:cNvSpPr>
          <p:nvPr>
            <p:ph idx="1"/>
          </p:nvPr>
        </p:nvSpPr>
        <p:spPr>
          <a:xfrm>
            <a:off x="572493" y="2071316"/>
            <a:ext cx="6713552" cy="4119172"/>
          </a:xfrm>
        </p:spPr>
        <p:txBody>
          <a:bodyPr anchor="t">
            <a:normAutofit/>
          </a:bodyPr>
          <a:lstStyle/>
          <a:p>
            <a:pPr marL="0" indent="0" algn="just">
              <a:buNone/>
            </a:pPr>
            <a:r>
              <a:rPr lang="es-CL" sz="1600" dirty="0">
                <a:latin typeface="Arial" panose="020B0604020202020204" pitchFamily="34" charset="0"/>
                <a:cs typeface="Arial" panose="020B0604020202020204" pitchFamily="34" charset="0"/>
              </a:rPr>
              <a:t>Las entidades empleadoras deberán contratar un seguro de vida en beneficio de cada vigilante privado, o guardia de seguridad por el monto y en las condiciones que determine el reglamento. Lo anterior será sin perjuicio del cumplimiento de las obligaciones y pago de cotizaciones por accidentes del trabajo y enfermedades profesionales que deben efectuar en virtud de la Ley </a:t>
            </a:r>
            <a:r>
              <a:rPr lang="es-CL" sz="1600" dirty="0" err="1">
                <a:latin typeface="Arial" panose="020B0604020202020204" pitchFamily="34" charset="0"/>
                <a:cs typeface="Arial" panose="020B0604020202020204" pitchFamily="34" charset="0"/>
              </a:rPr>
              <a:t>N°</a:t>
            </a:r>
            <a:r>
              <a:rPr lang="es-CL" sz="1600" dirty="0">
                <a:latin typeface="Arial" panose="020B0604020202020204" pitchFamily="34" charset="0"/>
                <a:cs typeface="Arial" panose="020B0604020202020204" pitchFamily="34" charset="0"/>
              </a:rPr>
              <a:t> 16.744, que establece Normas sobre Accidentes del Trabajo y Enfermedades Profesionales. </a:t>
            </a:r>
          </a:p>
          <a:p>
            <a:pPr marL="0" indent="0" algn="just">
              <a:buNone/>
            </a:pPr>
            <a:r>
              <a:rPr lang="es-CL" sz="1600" dirty="0">
                <a:latin typeface="Arial" panose="020B0604020202020204" pitchFamily="34" charset="0"/>
                <a:cs typeface="Arial" panose="020B0604020202020204" pitchFamily="34" charset="0"/>
              </a:rPr>
              <a:t>Asimismo, las entidades empleadoras deberán contar con un seguro de responsabilidad civil o un mecanismo de provisión de fondo de reserva para la reparación de daños a terceros que por dolo o negligencia pueda cometer el vigilante privado durante el cumplimiento de sus funciones.</a:t>
            </a:r>
          </a:p>
          <a:p>
            <a:pPr marL="0" indent="0">
              <a:buNone/>
            </a:pPr>
            <a:r>
              <a:rPr lang="es-CL" sz="1600" dirty="0">
                <a:latin typeface="Arial" panose="020B0604020202020204" pitchFamily="34" charset="0"/>
                <a:cs typeface="Arial" panose="020B0604020202020204" pitchFamily="34" charset="0"/>
              </a:rPr>
              <a:t>• Vigilantes Privados 250 UF</a:t>
            </a:r>
          </a:p>
          <a:p>
            <a:pPr marL="0" indent="0">
              <a:buNone/>
            </a:pPr>
            <a:r>
              <a:rPr lang="es-CL" sz="1600" dirty="0">
                <a:latin typeface="Arial" panose="020B0604020202020204" pitchFamily="34" charset="0"/>
                <a:cs typeface="Arial" panose="020B0604020202020204" pitchFamily="34" charset="0"/>
              </a:rPr>
              <a:t>• Guardias 132 UF</a:t>
            </a:r>
          </a:p>
          <a:p>
            <a:pPr marL="0" indent="0">
              <a:buNone/>
            </a:pPr>
            <a:r>
              <a:rPr lang="es-CL" sz="1600" dirty="0">
                <a:latin typeface="Arial" panose="020B0604020202020204" pitchFamily="34" charset="0"/>
                <a:cs typeface="Arial" panose="020B0604020202020204" pitchFamily="34" charset="0"/>
              </a:rPr>
              <a:t>• Guardias de riesgo medio alto 250 UF</a:t>
            </a:r>
          </a:p>
          <a:p>
            <a:pPr marL="0" indent="0">
              <a:buNone/>
            </a:pPr>
            <a:endParaRPr lang="es-CL" sz="1700" dirty="0"/>
          </a:p>
        </p:txBody>
      </p:sp>
      <p:pic>
        <p:nvPicPr>
          <p:cNvPr id="5" name="Imagen 4">
            <a:extLst>
              <a:ext uri="{FF2B5EF4-FFF2-40B4-BE49-F238E27FC236}">
                <a16:creationId xmlns:a16="http://schemas.microsoft.com/office/drawing/2014/main" id="{67ACDBB2-4A18-B15C-85E9-9C1B819F40E1}"/>
              </a:ext>
            </a:extLst>
          </p:cNvPr>
          <p:cNvPicPr>
            <a:picLocks noChangeAspect="1"/>
          </p:cNvPicPr>
          <p:nvPr/>
        </p:nvPicPr>
        <p:blipFill>
          <a:blip r:embed="rId2"/>
          <a:srcRect r="22042" b="1"/>
          <a:stretch>
            <a:fillRect/>
          </a:stretch>
        </p:blipFill>
        <p:spPr>
          <a:xfrm rot="5400000">
            <a:off x="7597934" y="2171700"/>
            <a:ext cx="4096512" cy="3941064"/>
          </a:xfrm>
          <a:prstGeom prst="rect">
            <a:avLst/>
          </a:prstGeom>
        </p:spPr>
      </p:pic>
    </p:spTree>
    <p:extLst>
      <p:ext uri="{BB962C8B-B14F-4D97-AF65-F5344CB8AC3E}">
        <p14:creationId xmlns:p14="http://schemas.microsoft.com/office/powerpoint/2010/main" val="19493276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D51D62A-E7CC-C538-3B0C-A2B1A63C4541}"/>
              </a:ext>
            </a:extLst>
          </p:cNvPr>
          <p:cNvSpPr>
            <a:spLocks noGrp="1"/>
          </p:cNvSpPr>
          <p:nvPr>
            <p:ph type="title"/>
          </p:nvPr>
        </p:nvSpPr>
        <p:spPr>
          <a:xfrm>
            <a:off x="640080" y="325369"/>
            <a:ext cx="4368602" cy="1956841"/>
          </a:xfrm>
        </p:spPr>
        <p:txBody>
          <a:bodyPr anchor="b">
            <a:normAutofit/>
          </a:bodyPr>
          <a:lstStyle/>
          <a:p>
            <a:r>
              <a:rPr lang="es-CL" sz="4200"/>
              <a:t>¿Qué es una directiva de funcionamiento ?</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F6FAC728-D8AB-2A51-59AB-6D15EA31B177}"/>
              </a:ext>
            </a:extLst>
          </p:cNvPr>
          <p:cNvSpPr>
            <a:spLocks noGrp="1"/>
          </p:cNvSpPr>
          <p:nvPr>
            <p:ph idx="1"/>
          </p:nvPr>
        </p:nvSpPr>
        <p:spPr>
          <a:xfrm>
            <a:off x="640080" y="2872899"/>
            <a:ext cx="4243589" cy="3320668"/>
          </a:xfrm>
        </p:spPr>
        <p:txBody>
          <a:bodyPr>
            <a:normAutofit/>
          </a:bodyPr>
          <a:lstStyle/>
          <a:p>
            <a:r>
              <a:rPr lang="es-CL" sz="1400" dirty="0">
                <a:latin typeface="Arial" panose="020B0604020202020204" pitchFamily="34" charset="0"/>
                <a:cs typeface="Arial" panose="020B0604020202020204" pitchFamily="34" charset="0"/>
              </a:rPr>
              <a:t>Los servicios que desarrollen los guardias de seguridad deberán comunicarse a la autoridad fiscalizadora y a la Subsecretaría de Prevención del Delito, y especificarán en una directiva de funcionamiento, el lugar donde se realizarán y la individualización de la persona que presta el servicio. </a:t>
            </a:r>
          </a:p>
          <a:p>
            <a:r>
              <a:rPr lang="es-CL" sz="1400" dirty="0">
                <a:latin typeface="Arial" panose="020B0604020202020204" pitchFamily="34" charset="0"/>
                <a:cs typeface="Arial" panose="020B0604020202020204" pitchFamily="34" charset="0"/>
              </a:rPr>
              <a:t>La directiva de funcionamiento podrá ser aprobada o modificada por la Subsecretaría de Prevención del Delito, previo informe de la autoridad fiscalizadora. En este último caso, el o los interesados en el servicio deberán realizar las modificaciones solicitadas en un plazo de diez días o en el plazo prudencial que determine la Subsecretaría.</a:t>
            </a:r>
          </a:p>
          <a:p>
            <a:endParaRPr lang="es-CL" sz="1400" dirty="0"/>
          </a:p>
        </p:txBody>
      </p:sp>
      <p:pic>
        <p:nvPicPr>
          <p:cNvPr id="5" name="Imagen 4">
            <a:extLst>
              <a:ext uri="{FF2B5EF4-FFF2-40B4-BE49-F238E27FC236}">
                <a16:creationId xmlns:a16="http://schemas.microsoft.com/office/drawing/2014/main" id="{7611B740-96D0-4764-567B-1F755EAD961C}"/>
              </a:ext>
            </a:extLst>
          </p:cNvPr>
          <p:cNvPicPr>
            <a:picLocks noChangeAspect="1"/>
          </p:cNvPicPr>
          <p:nvPr/>
        </p:nvPicPr>
        <p:blipFill>
          <a:blip r:embed="rId2"/>
          <a:srcRect l="8003" r="18022"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615092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125340A1-781A-1925-DEBD-486CEAE1D204}"/>
              </a:ext>
            </a:extLst>
          </p:cNvPr>
          <p:cNvSpPr>
            <a:spLocks noGrp="1"/>
          </p:cNvSpPr>
          <p:nvPr>
            <p:ph type="title"/>
          </p:nvPr>
        </p:nvSpPr>
        <p:spPr>
          <a:xfrm>
            <a:off x="572493" y="238539"/>
            <a:ext cx="11018520" cy="1434415"/>
          </a:xfrm>
        </p:spPr>
        <p:txBody>
          <a:bodyPr anchor="b">
            <a:normAutofit/>
          </a:bodyPr>
          <a:lstStyle/>
          <a:p>
            <a:r>
              <a:rPr lang="es-CL" sz="4600"/>
              <a:t>¿Qué debe contener una Directiva de Funcionamiento?</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5538F492-7040-8C5F-22EB-144AA25440CC}"/>
              </a:ext>
            </a:extLst>
          </p:cNvPr>
          <p:cNvSpPr>
            <a:spLocks noGrp="1"/>
          </p:cNvSpPr>
          <p:nvPr>
            <p:ph idx="1"/>
          </p:nvPr>
        </p:nvSpPr>
        <p:spPr>
          <a:xfrm>
            <a:off x="572493" y="2071316"/>
            <a:ext cx="6713552" cy="4119172"/>
          </a:xfrm>
        </p:spPr>
        <p:txBody>
          <a:bodyPr anchor="t">
            <a:normAutofit/>
          </a:bodyPr>
          <a:lstStyle/>
          <a:p>
            <a:pPr marL="0" indent="0" algn="just">
              <a:buNone/>
            </a:pPr>
            <a:r>
              <a:rPr lang="es-CL" sz="1600" dirty="0">
                <a:latin typeface="Arial" panose="020B0604020202020204" pitchFamily="34" charset="0"/>
                <a:cs typeface="Arial" panose="020B0604020202020204" pitchFamily="34" charset="0"/>
              </a:rPr>
              <a:t>El documento contiene la siguiente información: </a:t>
            </a:r>
          </a:p>
          <a:p>
            <a:pPr marL="0" indent="0" algn="just">
              <a:buNone/>
            </a:pPr>
            <a:r>
              <a:rPr lang="es-CL" sz="1600" dirty="0">
                <a:latin typeface="Arial" panose="020B0604020202020204" pitchFamily="34" charset="0"/>
                <a:cs typeface="Arial" panose="020B0604020202020204" pitchFamily="34" charset="0"/>
              </a:rPr>
              <a:t>Antecedentes de la empresa, lugar del desarrollo del servicio, horario de funcionamiento, personal, objetivos, tareas a cumplir, uniforme a utilizar, sistema de alarmas de comunicación, seguros de vida, contrato de trabajo de los GG. SS, entre otros.</a:t>
            </a:r>
          </a:p>
          <a:p>
            <a:pPr marL="0" indent="0" algn="just">
              <a:buNone/>
            </a:pPr>
            <a:r>
              <a:rPr lang="es-CL" sz="1600" dirty="0">
                <a:latin typeface="Arial" panose="020B0604020202020204" pitchFamily="34" charset="0"/>
                <a:cs typeface="Arial" panose="020B0604020202020204" pitchFamily="34" charset="0"/>
              </a:rPr>
              <a:t>La directiva de funcionamiento es confeccionada por todas las empresas que cuentan con GG. SS</a:t>
            </a:r>
          </a:p>
          <a:p>
            <a:pPr marL="0" indent="0">
              <a:buNone/>
            </a:pPr>
            <a:endParaRPr lang="es-CL" sz="1600" dirty="0"/>
          </a:p>
          <a:p>
            <a:pPr marL="0" indent="0">
              <a:buNone/>
            </a:pPr>
            <a:r>
              <a:rPr lang="es-CL" sz="1600" dirty="0"/>
              <a:t>La Vigencia de una Directiva de funcionamiento será de 3 años.</a:t>
            </a:r>
          </a:p>
        </p:txBody>
      </p:sp>
      <p:pic>
        <p:nvPicPr>
          <p:cNvPr id="5" name="Imagen 4">
            <a:extLst>
              <a:ext uri="{FF2B5EF4-FFF2-40B4-BE49-F238E27FC236}">
                <a16:creationId xmlns:a16="http://schemas.microsoft.com/office/drawing/2014/main" id="{5E58A2ED-BFB9-C1AA-453B-EE6FA0EA0F15}"/>
              </a:ext>
            </a:extLst>
          </p:cNvPr>
          <p:cNvPicPr>
            <a:picLocks noChangeAspect="1"/>
          </p:cNvPicPr>
          <p:nvPr/>
        </p:nvPicPr>
        <p:blipFill>
          <a:blip r:embed="rId2"/>
          <a:srcRect l="26886" r="14429"/>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3058391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FCA8578A-DF24-5CF9-E824-B093D19E0C46}"/>
              </a:ext>
            </a:extLst>
          </p:cNvPr>
          <p:cNvSpPr>
            <a:spLocks noGrp="1"/>
          </p:cNvSpPr>
          <p:nvPr>
            <p:ph type="title"/>
          </p:nvPr>
        </p:nvSpPr>
        <p:spPr>
          <a:xfrm>
            <a:off x="572493" y="238539"/>
            <a:ext cx="11018520" cy="1434415"/>
          </a:xfrm>
        </p:spPr>
        <p:txBody>
          <a:bodyPr anchor="b">
            <a:normAutofit/>
          </a:bodyPr>
          <a:lstStyle/>
          <a:p>
            <a:r>
              <a:rPr lang="es-CL" sz="5400"/>
              <a:t>¿Qué es un estudio de seguridad ?</a:t>
            </a:r>
          </a:p>
        </p:txBody>
      </p:sp>
      <p:sp>
        <p:nvSpPr>
          <p:cNvPr id="20"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1A856B8-A120-DA05-76FF-90EC5951AD27}"/>
              </a:ext>
            </a:extLst>
          </p:cNvPr>
          <p:cNvSpPr>
            <a:spLocks noGrp="1"/>
          </p:cNvSpPr>
          <p:nvPr>
            <p:ph idx="1"/>
          </p:nvPr>
        </p:nvSpPr>
        <p:spPr>
          <a:xfrm>
            <a:off x="572493" y="2071316"/>
            <a:ext cx="6713552" cy="4119172"/>
          </a:xfrm>
        </p:spPr>
        <p:txBody>
          <a:bodyPr anchor="t">
            <a:normAutofit/>
          </a:bodyPr>
          <a:lstStyle/>
          <a:p>
            <a:pPr marL="0" indent="0">
              <a:buNone/>
            </a:pPr>
            <a:r>
              <a:rPr lang="es-CL" sz="2000" dirty="0">
                <a:latin typeface="Arial" panose="020B0604020202020204" pitchFamily="34" charset="0"/>
                <a:cs typeface="Arial" panose="020B0604020202020204" pitchFamily="34" charset="0"/>
              </a:rPr>
              <a:t>Es aquel documento de carácter secreto, que contiene las medidas de seguridad precisas y concretas que se implementarán en el recinto o área donde se encuentra emplazada la entidad obligada, tales como el uso de recursos tecnológicos, la contratación de guardias de seguridad, entre otras. Sin perjuicio de lo dispuesto en el artículo 18, el reglamento de esta ley determinará la forma características y contenidos mínimos que considerará el estudio que se proponga, y establecerá requerimientos específicos para aquellas entidades que, dentro de sus medidas de seguridad, deban contar con un sistema de vigilancia privada.</a:t>
            </a:r>
            <a:endParaRPr lang="es-CL" sz="2000">
              <a:latin typeface="Arial" panose="020B0604020202020204" pitchFamily="34" charset="0"/>
              <a:cs typeface="Arial" panose="020B0604020202020204" pitchFamily="34" charset="0"/>
            </a:endParaRPr>
          </a:p>
          <a:p>
            <a:endParaRPr lang="es-CL" sz="2000"/>
          </a:p>
        </p:txBody>
      </p:sp>
      <p:pic>
        <p:nvPicPr>
          <p:cNvPr id="5" name="Picture 4" descr="Different colored organizers">
            <a:extLst>
              <a:ext uri="{FF2B5EF4-FFF2-40B4-BE49-F238E27FC236}">
                <a16:creationId xmlns:a16="http://schemas.microsoft.com/office/drawing/2014/main" id="{E254589A-4385-4ECA-A83A-A43131022674}"/>
              </a:ext>
            </a:extLst>
          </p:cNvPr>
          <p:cNvPicPr>
            <a:picLocks noChangeAspect="1"/>
          </p:cNvPicPr>
          <p:nvPr/>
        </p:nvPicPr>
        <p:blipFill>
          <a:blip r:embed="rId2"/>
          <a:srcRect l="21456" r="20341"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1624302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215A2B-2A02-E278-6BAC-3628669C7448}"/>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8C82333-F770-8761-E551-194A7D1A8709}"/>
              </a:ext>
            </a:extLst>
          </p:cNvPr>
          <p:cNvSpPr>
            <a:spLocks noGrp="1"/>
          </p:cNvSpPr>
          <p:nvPr>
            <p:ph type="title"/>
          </p:nvPr>
        </p:nvSpPr>
        <p:spPr>
          <a:xfrm>
            <a:off x="686834" y="591344"/>
            <a:ext cx="3200400" cy="5585619"/>
          </a:xfrm>
        </p:spPr>
        <p:txBody>
          <a:bodyPr>
            <a:normAutofit/>
          </a:bodyPr>
          <a:lstStyle/>
          <a:p>
            <a:r>
              <a:rPr lang="es-CL">
                <a:solidFill>
                  <a:srgbClr val="FFFFFF"/>
                </a:solidFill>
              </a:rPr>
              <a:t>Qué debe contener un estudio de seguridad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Marcador de contenido 2">
            <a:extLst>
              <a:ext uri="{FF2B5EF4-FFF2-40B4-BE49-F238E27FC236}">
                <a16:creationId xmlns:a16="http://schemas.microsoft.com/office/drawing/2014/main" id="{33E48A6F-AF97-4713-D5CE-9F7E83B22199}"/>
              </a:ext>
            </a:extLst>
          </p:cNvPr>
          <p:cNvSpPr>
            <a:spLocks noGrp="1"/>
          </p:cNvSpPr>
          <p:nvPr>
            <p:ph idx="1"/>
          </p:nvPr>
        </p:nvSpPr>
        <p:spPr>
          <a:xfrm>
            <a:off x="4447308" y="591344"/>
            <a:ext cx="6906491" cy="5585619"/>
          </a:xfrm>
        </p:spPr>
        <p:txBody>
          <a:bodyPr anchor="ctr">
            <a:normAutofit/>
          </a:bodyPr>
          <a:lstStyle/>
          <a:p>
            <a:pPr marL="514350" indent="-514350">
              <a:spcBef>
                <a:spcPts val="0"/>
              </a:spcBef>
              <a:buFont typeface="+mj-lt"/>
              <a:buAutoNum type="arabicPeriod"/>
            </a:pPr>
            <a:r>
              <a:rPr lang="es-CL" sz="2200">
                <a:latin typeface="Arial" panose="020B0604020202020204" pitchFamily="34" charset="0"/>
                <a:cs typeface="Arial" panose="020B0604020202020204" pitchFamily="34" charset="0"/>
              </a:rPr>
              <a:t>La información general y particular de la entidad obligada y sus instalaciones.</a:t>
            </a:r>
          </a:p>
          <a:p>
            <a:pPr marL="514350" indent="-514350">
              <a:spcBef>
                <a:spcPts val="0"/>
              </a:spcBef>
              <a:buFont typeface="+mj-lt"/>
              <a:buAutoNum type="arabicPeriod"/>
            </a:pPr>
            <a:r>
              <a:rPr lang="es-CL" sz="2200">
                <a:latin typeface="Arial" panose="020B0604020202020204" pitchFamily="34" charset="0"/>
                <a:cs typeface="Arial" panose="020B0604020202020204" pitchFamily="34" charset="0"/>
              </a:rPr>
              <a:t>El detalle de la estructura del organismo de seguridad interno y las acciones de contingencia ante emergencias o la eventual comisión de ilícitos.</a:t>
            </a:r>
          </a:p>
          <a:p>
            <a:pPr marL="514350" indent="-514350">
              <a:spcBef>
                <a:spcPts val="0"/>
              </a:spcBef>
              <a:buFont typeface="+mj-lt"/>
              <a:buAutoNum type="arabicPeriod"/>
            </a:pPr>
            <a:r>
              <a:rPr lang="es-CL" sz="2200">
                <a:latin typeface="Arial" panose="020B0604020202020204" pitchFamily="34" charset="0"/>
                <a:cs typeface="Arial" panose="020B0604020202020204" pitchFamily="34" charset="0"/>
              </a:rPr>
              <a:t>La identificación de áreas vulnerables, las condicione de riesgo que se identifiquen y la proposición de medida técnicas y materiales tendientes a neutralizar y evitar situaciones delictuales.</a:t>
            </a:r>
          </a:p>
          <a:p>
            <a:pPr marL="514350" indent="-514350">
              <a:spcBef>
                <a:spcPts val="0"/>
              </a:spcBef>
              <a:buFont typeface="+mj-lt"/>
              <a:buAutoNum type="arabicPeriod"/>
            </a:pPr>
            <a:r>
              <a:rPr lang="es-CL" sz="2200">
                <a:latin typeface="Arial" panose="020B0604020202020204" pitchFamily="34" charset="0"/>
                <a:cs typeface="Arial" panose="020B0604020202020204" pitchFamily="34" charset="0"/>
              </a:rPr>
              <a:t>El número de vigilantes con los que contará la entidad obligada y las modalidades a las que deberá sujetarse la organización y el funcionamiento de dicho servicio.</a:t>
            </a:r>
          </a:p>
          <a:p>
            <a:pPr marL="514350" indent="-514350">
              <a:spcBef>
                <a:spcPts val="0"/>
              </a:spcBef>
              <a:buFont typeface="+mj-lt"/>
              <a:buAutoNum type="arabicPeriod"/>
            </a:pPr>
            <a:r>
              <a:rPr lang="es-CL" sz="2200">
                <a:latin typeface="Arial" panose="020B0604020202020204" pitchFamily="34" charset="0"/>
                <a:cs typeface="Arial" panose="020B0604020202020204" pitchFamily="34" charset="0"/>
              </a:rPr>
              <a:t>Las medidas de seguridad concretas que se adoptará para dar cabal cumplimiento a esta ley.</a:t>
            </a:r>
          </a:p>
          <a:p>
            <a:endParaRPr lang="es-CL" sz="2200"/>
          </a:p>
        </p:txBody>
      </p:sp>
    </p:spTree>
    <p:extLst>
      <p:ext uri="{BB962C8B-B14F-4D97-AF65-F5344CB8AC3E}">
        <p14:creationId xmlns:p14="http://schemas.microsoft.com/office/powerpoint/2010/main" val="19823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52CBCE2-789F-B7EF-2EC3-C47B6B02B2B8}"/>
              </a:ext>
            </a:extLst>
          </p:cNvPr>
          <p:cNvSpPr>
            <a:spLocks noGrp="1"/>
          </p:cNvSpPr>
          <p:nvPr>
            <p:ph type="title"/>
          </p:nvPr>
        </p:nvSpPr>
        <p:spPr>
          <a:xfrm>
            <a:off x="572493" y="238539"/>
            <a:ext cx="11018520" cy="1434415"/>
          </a:xfrm>
        </p:spPr>
        <p:txBody>
          <a:bodyPr anchor="b">
            <a:normAutofit/>
          </a:bodyPr>
          <a:lstStyle/>
          <a:p>
            <a:r>
              <a:rPr lang="es-CL" sz="5400"/>
              <a:t>¿Qué es una entidad obligada?</a:t>
            </a:r>
          </a:p>
        </p:txBody>
      </p:sp>
      <p:sp>
        <p:nvSpPr>
          <p:cNvPr id="1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sX0" fmla="*/ 0 w 10972800"/>
              <a:gd name="csY0" fmla="*/ 0 h 18288"/>
              <a:gd name="csX1" fmla="*/ 356616 w 10972800"/>
              <a:gd name="csY1" fmla="*/ 0 h 18288"/>
              <a:gd name="csX2" fmla="*/ 1042416 w 10972800"/>
              <a:gd name="csY2" fmla="*/ 0 h 18288"/>
              <a:gd name="csX3" fmla="*/ 1947672 w 10972800"/>
              <a:gd name="csY3" fmla="*/ 0 h 18288"/>
              <a:gd name="csX4" fmla="*/ 2633472 w 10972800"/>
              <a:gd name="csY4" fmla="*/ 0 h 18288"/>
              <a:gd name="csX5" fmla="*/ 2990088 w 10972800"/>
              <a:gd name="csY5" fmla="*/ 0 h 18288"/>
              <a:gd name="csX6" fmla="*/ 3456432 w 10972800"/>
              <a:gd name="csY6" fmla="*/ 0 h 18288"/>
              <a:gd name="csX7" fmla="*/ 4361688 w 10972800"/>
              <a:gd name="csY7" fmla="*/ 0 h 18288"/>
              <a:gd name="csX8" fmla="*/ 5266944 w 10972800"/>
              <a:gd name="csY8" fmla="*/ 0 h 18288"/>
              <a:gd name="csX9" fmla="*/ 6172200 w 10972800"/>
              <a:gd name="csY9" fmla="*/ 0 h 18288"/>
              <a:gd name="csX10" fmla="*/ 6528816 w 10972800"/>
              <a:gd name="csY10" fmla="*/ 0 h 18288"/>
              <a:gd name="csX11" fmla="*/ 7214616 w 10972800"/>
              <a:gd name="csY11" fmla="*/ 0 h 18288"/>
              <a:gd name="csX12" fmla="*/ 7790688 w 10972800"/>
              <a:gd name="csY12" fmla="*/ 0 h 18288"/>
              <a:gd name="csX13" fmla="*/ 8147304 w 10972800"/>
              <a:gd name="csY13" fmla="*/ 0 h 18288"/>
              <a:gd name="csX14" fmla="*/ 9052560 w 10972800"/>
              <a:gd name="csY14" fmla="*/ 0 h 18288"/>
              <a:gd name="csX15" fmla="*/ 9409176 w 10972800"/>
              <a:gd name="csY15" fmla="*/ 0 h 18288"/>
              <a:gd name="csX16" fmla="*/ 9765792 w 10972800"/>
              <a:gd name="csY16" fmla="*/ 0 h 18288"/>
              <a:gd name="csX17" fmla="*/ 10341864 w 10972800"/>
              <a:gd name="csY17" fmla="*/ 0 h 18288"/>
              <a:gd name="csX18" fmla="*/ 10972800 w 10972800"/>
              <a:gd name="csY18" fmla="*/ 0 h 18288"/>
              <a:gd name="csX19" fmla="*/ 10972800 w 10972800"/>
              <a:gd name="csY19" fmla="*/ 18288 h 18288"/>
              <a:gd name="csX20" fmla="*/ 10177272 w 10972800"/>
              <a:gd name="csY20" fmla="*/ 18288 h 18288"/>
              <a:gd name="csX21" fmla="*/ 9820656 w 10972800"/>
              <a:gd name="csY21" fmla="*/ 18288 h 18288"/>
              <a:gd name="csX22" fmla="*/ 9464040 w 10972800"/>
              <a:gd name="csY22" fmla="*/ 18288 h 18288"/>
              <a:gd name="csX23" fmla="*/ 8778240 w 10972800"/>
              <a:gd name="csY23" fmla="*/ 18288 h 18288"/>
              <a:gd name="csX24" fmla="*/ 8421624 w 10972800"/>
              <a:gd name="csY24" fmla="*/ 18288 h 18288"/>
              <a:gd name="csX25" fmla="*/ 7735824 w 10972800"/>
              <a:gd name="csY25" fmla="*/ 18288 h 18288"/>
              <a:gd name="csX26" fmla="*/ 6940296 w 10972800"/>
              <a:gd name="csY26" fmla="*/ 18288 h 18288"/>
              <a:gd name="csX27" fmla="*/ 6254496 w 10972800"/>
              <a:gd name="csY27" fmla="*/ 18288 h 18288"/>
              <a:gd name="csX28" fmla="*/ 5458968 w 10972800"/>
              <a:gd name="csY28" fmla="*/ 18288 h 18288"/>
              <a:gd name="csX29" fmla="*/ 4663440 w 10972800"/>
              <a:gd name="csY29" fmla="*/ 18288 h 18288"/>
              <a:gd name="csX30" fmla="*/ 4306824 w 10972800"/>
              <a:gd name="csY30" fmla="*/ 18288 h 18288"/>
              <a:gd name="csX31" fmla="*/ 3840480 w 10972800"/>
              <a:gd name="csY31" fmla="*/ 18288 h 18288"/>
              <a:gd name="csX32" fmla="*/ 3264408 w 10972800"/>
              <a:gd name="csY32" fmla="*/ 18288 h 18288"/>
              <a:gd name="csX33" fmla="*/ 2578608 w 10972800"/>
              <a:gd name="csY33" fmla="*/ 18288 h 18288"/>
              <a:gd name="csX34" fmla="*/ 1673352 w 10972800"/>
              <a:gd name="csY34" fmla="*/ 18288 h 18288"/>
              <a:gd name="csX35" fmla="*/ 877824 w 10972800"/>
              <a:gd name="csY35" fmla="*/ 18288 h 18288"/>
              <a:gd name="csX36" fmla="*/ 0 w 10972800"/>
              <a:gd name="csY36" fmla="*/ 18288 h 18288"/>
              <a:gd name="csX37" fmla="*/ 0 w 10972800"/>
              <a:gd name="csY37"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D1AAAB13-A8B1-5283-9849-0C3FD33AF66A}"/>
              </a:ext>
            </a:extLst>
          </p:cNvPr>
          <p:cNvSpPr>
            <a:spLocks noGrp="1"/>
          </p:cNvSpPr>
          <p:nvPr>
            <p:ph idx="1"/>
          </p:nvPr>
        </p:nvSpPr>
        <p:spPr>
          <a:xfrm>
            <a:off x="572493" y="2071316"/>
            <a:ext cx="6713552" cy="4119172"/>
          </a:xfrm>
        </p:spPr>
        <p:txBody>
          <a:bodyPr anchor="t">
            <a:normAutofit/>
          </a:bodyPr>
          <a:lstStyle/>
          <a:p>
            <a:pPr marL="0" indent="0">
              <a:buNone/>
            </a:pPr>
            <a:r>
              <a:rPr lang="es-CL" sz="2200"/>
              <a:t>Aquellas empresas que en razón del riesgo que presentan para la seguridad pública, sean notificadas a través de Subsecretaría de Prevención del Delito, de la obligación de implementar medidas de seguridad.</a:t>
            </a:r>
          </a:p>
          <a:p>
            <a:pPr marL="0" indent="0">
              <a:buNone/>
            </a:pPr>
            <a:r>
              <a:rPr lang="es-CL" sz="2200"/>
              <a:t>Serán determinadas por la ley o por REX de SPD. De oficio, a propuesta de la Autoridad Fiscalizadora o a petición de parte (voluntario).</a:t>
            </a:r>
          </a:p>
          <a:p>
            <a:pPr marL="0" indent="0">
              <a:buNone/>
            </a:pPr>
            <a:r>
              <a:rPr lang="es-CL" sz="2200"/>
              <a:t>SPD clasificará a las entidades con forme al riesgo: alto, medio o bajo, a partir de una matriz, que considera determinados criterios.</a:t>
            </a:r>
          </a:p>
          <a:p>
            <a:endParaRPr lang="es-CL" sz="2200"/>
          </a:p>
        </p:txBody>
      </p:sp>
      <p:pic>
        <p:nvPicPr>
          <p:cNvPr id="5" name="Imagen 4">
            <a:extLst>
              <a:ext uri="{FF2B5EF4-FFF2-40B4-BE49-F238E27FC236}">
                <a16:creationId xmlns:a16="http://schemas.microsoft.com/office/drawing/2014/main" id="{A0390E66-66F8-0E95-B6AA-99128C64418B}"/>
              </a:ext>
            </a:extLst>
          </p:cNvPr>
          <p:cNvPicPr>
            <a:picLocks noChangeAspect="1"/>
          </p:cNvPicPr>
          <p:nvPr/>
        </p:nvPicPr>
        <p:blipFill>
          <a:blip r:embed="rId2"/>
          <a:srcRect l="27918" r="7866" b="2"/>
          <a:stretch>
            <a:fillRect/>
          </a:stretch>
        </p:blipFill>
        <p:spPr>
          <a:xfrm>
            <a:off x="7675658" y="2093976"/>
            <a:ext cx="3941064" cy="4096512"/>
          </a:xfrm>
          <a:prstGeom prst="rect">
            <a:avLst/>
          </a:prstGeom>
        </p:spPr>
      </p:pic>
    </p:spTree>
    <p:extLst>
      <p:ext uri="{BB962C8B-B14F-4D97-AF65-F5344CB8AC3E}">
        <p14:creationId xmlns:p14="http://schemas.microsoft.com/office/powerpoint/2010/main" val="2314595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7FF43AF-C0C7-093B-A256-F3B65205A0FD}"/>
              </a:ext>
            </a:extLst>
          </p:cNvPr>
          <p:cNvSpPr>
            <a:spLocks noGrp="1"/>
          </p:cNvSpPr>
          <p:nvPr>
            <p:ph type="title"/>
          </p:nvPr>
        </p:nvSpPr>
        <p:spPr>
          <a:xfrm>
            <a:off x="640080" y="325369"/>
            <a:ext cx="4368602" cy="1956841"/>
          </a:xfrm>
        </p:spPr>
        <p:txBody>
          <a:bodyPr anchor="b">
            <a:normAutofit/>
          </a:bodyPr>
          <a:lstStyle/>
          <a:p>
            <a:r>
              <a:rPr lang="es-CL" sz="4200"/>
              <a:t>Qué es una medida de seguridad ?</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315560AE-09FC-DCBF-2F92-E2265CBF0859}"/>
              </a:ext>
            </a:extLst>
          </p:cNvPr>
          <p:cNvSpPr>
            <a:spLocks noGrp="1"/>
          </p:cNvSpPr>
          <p:nvPr>
            <p:ph idx="1"/>
          </p:nvPr>
        </p:nvSpPr>
        <p:spPr>
          <a:xfrm>
            <a:off x="640080" y="2872899"/>
            <a:ext cx="4243589" cy="3320668"/>
          </a:xfrm>
        </p:spPr>
        <p:txBody>
          <a:bodyPr>
            <a:normAutofit/>
          </a:bodyPr>
          <a:lstStyle/>
          <a:p>
            <a:pPr marL="0" indent="0">
              <a:buNone/>
            </a:pPr>
            <a:r>
              <a:rPr lang="es-CL" sz="2200"/>
              <a:t>Toda acción que involucre la implementación de recursos humanos, materiales, tecnológicos o los procedimientos destinados a otorgar protección a las personas y sus bienes dentro de un recinto o área determinada.</a:t>
            </a:r>
          </a:p>
          <a:p>
            <a:endParaRPr lang="es-CL" sz="2200"/>
          </a:p>
        </p:txBody>
      </p:sp>
      <p:pic>
        <p:nvPicPr>
          <p:cNvPr id="5" name="Imagen 4">
            <a:extLst>
              <a:ext uri="{FF2B5EF4-FFF2-40B4-BE49-F238E27FC236}">
                <a16:creationId xmlns:a16="http://schemas.microsoft.com/office/drawing/2014/main" id="{8BE67DE0-2241-A215-99B7-30A7BB3B0F83}"/>
              </a:ext>
            </a:extLst>
          </p:cNvPr>
          <p:cNvPicPr>
            <a:picLocks noChangeAspect="1"/>
          </p:cNvPicPr>
          <p:nvPr/>
        </p:nvPicPr>
        <p:blipFill>
          <a:blip r:embed="rId2"/>
          <a:srcRect l="4556" r="4170"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3432869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FCF37F-012B-F2DD-F0B3-05AD39C205CF}"/>
              </a:ext>
            </a:extLst>
          </p:cNvPr>
          <p:cNvSpPr>
            <a:spLocks noGrp="1"/>
          </p:cNvSpPr>
          <p:nvPr>
            <p:ph type="title"/>
          </p:nvPr>
        </p:nvSpPr>
        <p:spPr/>
        <p:txBody>
          <a:bodyPr/>
          <a:lstStyle/>
          <a:p>
            <a:r>
              <a:rPr lang="es-CL" dirty="0"/>
              <a:t>Eventos masivos.</a:t>
            </a:r>
          </a:p>
        </p:txBody>
      </p:sp>
      <p:sp>
        <p:nvSpPr>
          <p:cNvPr id="3" name="Marcador de contenido 2">
            <a:extLst>
              <a:ext uri="{FF2B5EF4-FFF2-40B4-BE49-F238E27FC236}">
                <a16:creationId xmlns:a16="http://schemas.microsoft.com/office/drawing/2014/main" id="{5EEB7FAA-2F3B-5785-13BB-446735BB82D3}"/>
              </a:ext>
            </a:extLst>
          </p:cNvPr>
          <p:cNvSpPr>
            <a:spLocks noGrp="1"/>
          </p:cNvSpPr>
          <p:nvPr>
            <p:ph idx="1"/>
          </p:nvPr>
        </p:nvSpPr>
        <p:spPr/>
        <p:txBody>
          <a:bodyPr/>
          <a:lstStyle/>
          <a:p>
            <a:endParaRPr lang="es-CL"/>
          </a:p>
        </p:txBody>
      </p:sp>
    </p:spTree>
    <p:extLst>
      <p:ext uri="{BB962C8B-B14F-4D97-AF65-F5344CB8AC3E}">
        <p14:creationId xmlns:p14="http://schemas.microsoft.com/office/powerpoint/2010/main" val="3146452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C450B1-296A-848B-24BA-70708E4130A2}"/>
              </a:ext>
            </a:extLst>
          </p:cNvPr>
          <p:cNvSpPr>
            <a:spLocks noGrp="1"/>
          </p:cNvSpPr>
          <p:nvPr>
            <p:ph type="title"/>
          </p:nvPr>
        </p:nvSpPr>
        <p:spPr/>
        <p:txBody>
          <a:bodyPr/>
          <a:lstStyle/>
          <a:p>
            <a:r>
              <a:rPr lang="es-CL" dirty="0"/>
              <a:t>Definiciones básicas</a:t>
            </a:r>
          </a:p>
        </p:txBody>
      </p:sp>
      <p:sp>
        <p:nvSpPr>
          <p:cNvPr id="3" name="Marcador de contenido 2">
            <a:extLst>
              <a:ext uri="{FF2B5EF4-FFF2-40B4-BE49-F238E27FC236}">
                <a16:creationId xmlns:a16="http://schemas.microsoft.com/office/drawing/2014/main" id="{3B183D2A-7346-E201-B311-392744DA5F59}"/>
              </a:ext>
            </a:extLst>
          </p:cNvPr>
          <p:cNvSpPr>
            <a:spLocks noGrp="1"/>
          </p:cNvSpPr>
          <p:nvPr>
            <p:ph idx="1"/>
          </p:nvPr>
        </p:nvSpPr>
        <p:spPr/>
        <p:txBody>
          <a:bodyPr/>
          <a:lstStyle/>
          <a:p>
            <a:endParaRPr lang="es-CL"/>
          </a:p>
        </p:txBody>
      </p:sp>
    </p:spTree>
    <p:extLst>
      <p:ext uri="{BB962C8B-B14F-4D97-AF65-F5344CB8AC3E}">
        <p14:creationId xmlns:p14="http://schemas.microsoft.com/office/powerpoint/2010/main" val="31241797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18A8A69-9921-6331-E6C6-D410E4C987CD}"/>
              </a:ext>
            </a:extLst>
          </p:cNvPr>
          <p:cNvSpPr>
            <a:spLocks noGrp="1"/>
          </p:cNvSpPr>
          <p:nvPr>
            <p:ph type="title"/>
          </p:nvPr>
        </p:nvSpPr>
        <p:spPr/>
        <p:txBody>
          <a:bodyPr/>
          <a:lstStyle/>
          <a:p>
            <a:r>
              <a:rPr lang="es-CL" dirty="0"/>
              <a:t>Características del Plan de Seguridad</a:t>
            </a:r>
          </a:p>
        </p:txBody>
      </p:sp>
      <p:sp>
        <p:nvSpPr>
          <p:cNvPr id="3" name="Marcador de contenido 2">
            <a:extLst>
              <a:ext uri="{FF2B5EF4-FFF2-40B4-BE49-F238E27FC236}">
                <a16:creationId xmlns:a16="http://schemas.microsoft.com/office/drawing/2014/main" id="{68C66E7A-9190-436B-DE7E-BF895B20E096}"/>
              </a:ext>
            </a:extLst>
          </p:cNvPr>
          <p:cNvSpPr>
            <a:spLocks noGrp="1"/>
          </p:cNvSpPr>
          <p:nvPr>
            <p:ph idx="1"/>
          </p:nvPr>
        </p:nvSpPr>
        <p:spPr/>
        <p:txBody>
          <a:bodyPr/>
          <a:lstStyle/>
          <a:p>
            <a:endParaRPr lang="es-CL"/>
          </a:p>
        </p:txBody>
      </p:sp>
    </p:spTree>
    <p:extLst>
      <p:ext uri="{BB962C8B-B14F-4D97-AF65-F5344CB8AC3E}">
        <p14:creationId xmlns:p14="http://schemas.microsoft.com/office/powerpoint/2010/main" val="321133967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2759</TotalTime>
  <Words>3028</Words>
  <Application>Microsoft Macintosh PowerPoint</Application>
  <PresentationFormat>Panorámica</PresentationFormat>
  <Paragraphs>125</Paragraphs>
  <Slides>32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32</vt:i4>
      </vt:variant>
    </vt:vector>
  </HeadingPairs>
  <TitlesOfParts>
    <vt:vector size="37" baseType="lpstr">
      <vt:lpstr>Aptos</vt:lpstr>
      <vt:lpstr>Aptos Display</vt:lpstr>
      <vt:lpstr>Arial</vt:lpstr>
      <vt:lpstr>Calibri</vt:lpstr>
      <vt:lpstr>Tema de Office</vt:lpstr>
      <vt:lpstr>Desafíos y proyecciones 2026.</vt:lpstr>
      <vt:lpstr>Normas de la Ley de Seguridad Privada</vt:lpstr>
      <vt:lpstr>Normas de la Ley de Seguridad Privada</vt:lpstr>
      <vt:lpstr>Ley de Seguridad Privada</vt:lpstr>
      <vt:lpstr>Presentación de PowerPoint</vt:lpstr>
      <vt:lpstr>Obligaciones de Personas jurídicas y naturales. (art. 4 Ley 21.659)</vt:lpstr>
      <vt:lpstr>Obligaciones de Personas jurídicas y naturales.</vt:lpstr>
      <vt:lpstr>Empresas de Seguridad</vt:lpstr>
      <vt:lpstr>¿Qué actividades se consideran de Seguridad Privada?</vt:lpstr>
      <vt:lpstr>¿Qué se entiende por Empresa de Seguridad?</vt:lpstr>
      <vt:lpstr>¿Qué se entiende por empresa de recursos tecnológicos?</vt:lpstr>
      <vt:lpstr>Obligaciones para las personas jurídicas.</vt:lpstr>
      <vt:lpstr>Obligaciones para las personas jurídicas..</vt:lpstr>
      <vt:lpstr>Obligaciones para las personas jurídicas.</vt:lpstr>
      <vt:lpstr>¿Quien es el vigilante Privado?</vt:lpstr>
      <vt:lpstr>¿Requisitos para el vigilante Privado?</vt:lpstr>
      <vt:lpstr>¿Quien es el Guardia de Seguridad?</vt:lpstr>
      <vt:lpstr>Requisitos para Guardia de Seguridad</vt:lpstr>
      <vt:lpstr>¿Qué formación deben ser objeto los guardias?</vt:lpstr>
      <vt:lpstr>¿Quienes son los porteros nocheros y rondines?</vt:lpstr>
      <vt:lpstr>Uso de Uniformes</vt:lpstr>
      <vt:lpstr>Uso de Chalecos antibala y anticorte.</vt:lpstr>
      <vt:lpstr>Seguros de Vida.</vt:lpstr>
      <vt:lpstr>¿Qué es una directiva de funcionamiento ?</vt:lpstr>
      <vt:lpstr>¿Qué debe contener una Directiva de Funcionamiento?</vt:lpstr>
      <vt:lpstr>¿Qué es un estudio de seguridad ?</vt:lpstr>
      <vt:lpstr>Qué debe contener un estudio de seguridad ?</vt:lpstr>
      <vt:lpstr>¿Qué es una entidad obligada?</vt:lpstr>
      <vt:lpstr>Qué es una medida de seguridad ?</vt:lpstr>
      <vt:lpstr>Eventos masivos.</vt:lpstr>
      <vt:lpstr>Definiciones básicas</vt:lpstr>
      <vt:lpstr>Características del Plan de Seguridad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marcelo serey</dc:creator>
  <cp:lastModifiedBy>marcelo serey</cp:lastModifiedBy>
  <cp:revision>5</cp:revision>
  <dcterms:created xsi:type="dcterms:W3CDTF">2026-03-31T11:53:53Z</dcterms:created>
  <dcterms:modified xsi:type="dcterms:W3CDTF">2026-04-05T13:16:46Z</dcterms:modified>
</cp:coreProperties>
</file>